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9"/>
  </p:notesMasterIdLst>
  <p:handoutMasterIdLst>
    <p:handoutMasterId r:id="rId20"/>
  </p:handoutMasterIdLst>
  <p:sldIdLst>
    <p:sldId id="256" r:id="rId2"/>
    <p:sldId id="257" r:id="rId3"/>
    <p:sldId id="258" r:id="rId4"/>
    <p:sldId id="259" r:id="rId5"/>
    <p:sldId id="261" r:id="rId6"/>
    <p:sldId id="262" r:id="rId7"/>
    <p:sldId id="263" r:id="rId8"/>
    <p:sldId id="264" r:id="rId9"/>
    <p:sldId id="269" r:id="rId10"/>
    <p:sldId id="268" r:id="rId11"/>
    <p:sldId id="279" r:id="rId12"/>
    <p:sldId id="272" r:id="rId13"/>
    <p:sldId id="277" r:id="rId14"/>
    <p:sldId id="278" r:id="rId15"/>
    <p:sldId id="273" r:id="rId16"/>
    <p:sldId id="274" r:id="rId17"/>
    <p:sldId id="275"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5D"/>
    <a:srgbClr val="2F7E20"/>
    <a:srgbClr val="008496"/>
    <a:srgbClr val="F7A600"/>
    <a:srgbClr val="134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09" autoAdjust="0"/>
    <p:restoredTop sz="94660"/>
  </p:normalViewPr>
  <p:slideViewPr>
    <p:cSldViewPr snapToGrid="0">
      <p:cViewPr varScale="1">
        <p:scale>
          <a:sx n="103" d="100"/>
          <a:sy n="103" d="100"/>
        </p:scale>
        <p:origin x="1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75" b="1" i="0" u="none" strike="noStrike" baseline="0">
                <a:solidFill>
                  <a:srgbClr val="000000"/>
                </a:solidFill>
                <a:latin typeface="Arial"/>
                <a:ea typeface="Arial"/>
                <a:cs typeface="Arial"/>
              </a:defRPr>
            </a:pPr>
            <a:r>
              <a:rPr lang="en-US"/>
              <a:t>2019 REVENUE &amp; SUPPORT
$50,979,500</a:t>
            </a:r>
          </a:p>
        </c:rich>
      </c:tx>
      <c:layout>
        <c:manualLayout>
          <c:xMode val="edge"/>
          <c:yMode val="edge"/>
          <c:x val="0.30670526918799917"/>
          <c:y val="1.9337016574585635E-2"/>
        </c:manualLayout>
      </c:layout>
      <c:overlay val="0"/>
      <c:spPr>
        <a:noFill/>
        <a:ln w="25400">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358060475573449"/>
          <c:y val="0.51657563080467461"/>
          <c:w val="0.28388061609209703"/>
          <c:h val="0.21823248574101251"/>
        </c:manualLayout>
      </c:layout>
      <c:pie3DChart>
        <c:varyColors val="1"/>
        <c:ser>
          <c:idx val="0"/>
          <c:order val="0"/>
          <c:spPr>
            <a:ln w="12700">
              <a:solidFill>
                <a:srgbClr val="000000"/>
              </a:solidFill>
              <a:prstDash val="solid"/>
            </a:ln>
          </c:spPr>
          <c:dPt>
            <c:idx val="0"/>
            <c:bubble3D val="0"/>
            <c:spPr>
              <a:solidFill>
                <a:srgbClr val="9999FF"/>
              </a:solidFill>
              <a:ln w="12700">
                <a:solidFill>
                  <a:srgbClr val="000000"/>
                </a:solidFill>
                <a:prstDash val="solid"/>
              </a:ln>
            </c:spPr>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99CC00"/>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Lbls>
            <c:dLbl>
              <c:idx val="0"/>
              <c:layout>
                <c:manualLayout>
                  <c:x val="-0.20110771638566577"/>
                  <c:y val="-0.13870811038123002"/>
                </c:manualLayout>
              </c:layout>
              <c:tx>
                <c:rich>
                  <a:bodyPr/>
                  <a:lstStyle/>
                  <a:p>
                    <a:pPr>
                      <a:defRPr sz="800" b="0" i="0" u="none" strike="noStrike" baseline="0">
                        <a:solidFill>
                          <a:srgbClr val="000000"/>
                        </a:solidFill>
                        <a:latin typeface="Arial"/>
                        <a:ea typeface="Arial"/>
                        <a:cs typeface="Arial"/>
                      </a:defRPr>
                    </a:pPr>
                    <a:r>
                      <a:rPr lang="en-US"/>
                      <a:t>Fund Raising
$576,400
1%</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1"/>
              <c:layout>
                <c:manualLayout>
                  <c:x val="-6.9226189807586533E-2"/>
                  <c:y val="-0.14958672293035188"/>
                </c:manualLayout>
              </c:layout>
              <c:tx>
                <c:rich>
                  <a:bodyPr/>
                  <a:lstStyle/>
                  <a:p>
                    <a:pPr>
                      <a:defRPr sz="800" b="0" i="0" u="none" strike="noStrike" baseline="0">
                        <a:solidFill>
                          <a:srgbClr val="000000"/>
                        </a:solidFill>
                        <a:latin typeface="Arial"/>
                        <a:ea typeface="Arial"/>
                        <a:cs typeface="Arial"/>
                      </a:defRPr>
                    </a:pPr>
                    <a:r>
                      <a:rPr lang="en-US"/>
                      <a:t>Suffolk County $1,584,900
3%</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2"/>
              <c:layout>
                <c:manualLayout>
                  <c:x val="9.3641816527570296E-2"/>
                  <c:y val="-0.22215128840939091"/>
                </c:manualLayout>
              </c:layout>
              <c:tx>
                <c:rich>
                  <a:bodyPr/>
                  <a:lstStyle/>
                  <a:p>
                    <a:pPr>
                      <a:defRPr sz="800" b="0" i="0" u="none" strike="noStrike" baseline="0">
                        <a:solidFill>
                          <a:srgbClr val="000000"/>
                        </a:solidFill>
                        <a:latin typeface="Arial"/>
                        <a:ea typeface="Arial"/>
                        <a:cs typeface="Arial"/>
                      </a:defRPr>
                    </a:pPr>
                    <a:r>
                      <a:rPr lang="en-US"/>
                      <a:t>Other
$5,877,700
11%</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3"/>
              <c:layout>
                <c:manualLayout>
                  <c:x val="0.18917126265065637"/>
                  <c:y val="-6.5480126448282383E-2"/>
                </c:manualLayout>
              </c:layout>
              <c:tx>
                <c:rich>
                  <a:bodyPr/>
                  <a:lstStyle/>
                  <a:p>
                    <a:pPr>
                      <a:defRPr sz="800" b="0" i="0" u="none" strike="noStrike" baseline="0">
                        <a:solidFill>
                          <a:srgbClr val="000000"/>
                        </a:solidFill>
                        <a:latin typeface="Arial"/>
                        <a:ea typeface="Arial"/>
                        <a:cs typeface="Arial"/>
                      </a:defRPr>
                    </a:pPr>
                    <a:r>
                      <a:rPr lang="en-US"/>
                      <a:t>School Districts
$4,429,800
9%</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4"/>
              <c:layout>
                <c:manualLayout>
                  <c:x val="0.13715839015130277"/>
                  <c:y val="0.12561339017705681"/>
                </c:manualLayout>
              </c:layout>
              <c:tx>
                <c:rich>
                  <a:bodyPr/>
                  <a:lstStyle/>
                  <a:p>
                    <a:pPr>
                      <a:defRPr sz="800" b="0" i="0" u="none" strike="noStrike" baseline="0">
                        <a:solidFill>
                          <a:srgbClr val="000000"/>
                        </a:solidFill>
                        <a:latin typeface="Arial"/>
                        <a:ea typeface="Arial"/>
                        <a:cs typeface="Arial"/>
                      </a:defRPr>
                    </a:pPr>
                    <a:r>
                      <a:rPr lang="en-US"/>
                      <a:t>OPWDD
$292,400
1%</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5"/>
              <c:layout>
                <c:manualLayout>
                  <c:x val="-0.12204429675178609"/>
                  <c:y val="-6.4212171801538057E-2"/>
                </c:manualLayout>
              </c:layout>
              <c:tx>
                <c:rich>
                  <a:bodyPr/>
                  <a:lstStyle/>
                  <a:p>
                    <a:pPr>
                      <a:defRPr sz="800" b="0" i="0" u="none" strike="noStrike" baseline="0">
                        <a:solidFill>
                          <a:srgbClr val="000000"/>
                        </a:solidFill>
                        <a:latin typeface="Arial"/>
                        <a:ea typeface="Arial"/>
                        <a:cs typeface="Arial"/>
                      </a:defRPr>
                    </a:pPr>
                    <a:r>
                      <a:rPr lang="en-US"/>
                      <a:t>Medicaid
$38,218,300
75%</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Mode val="edge"/>
                  <c:yMode val="edge"/>
                  <c:x val="0.1925823274996635"/>
                  <c:y val="0.34530456604590587"/>
                </c:manualLayout>
              </c:layout>
              <c:tx>
                <c:rich>
                  <a:bodyPr/>
                  <a:lstStyle/>
                  <a:p>
                    <a:pPr>
                      <a:defRPr sz="800" b="0" i="0" u="none" strike="noStrike" baseline="0">
                        <a:solidFill>
                          <a:srgbClr val="000000"/>
                        </a:solidFill>
                        <a:latin typeface="Arial"/>
                        <a:ea typeface="Arial"/>
                        <a:cs typeface="Arial"/>
                      </a:defRPr>
                    </a:pPr>
                    <a:r>
                      <a:t>Medicare
$4,440,700
9%</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Lst>
            </c:dLbl>
            <c:numFmt formatCode="0%" sourceLinked="0"/>
            <c:spPr>
              <a:noFill/>
              <a:ln w="25400">
                <a:noFill/>
              </a:ln>
            </c:spPr>
            <c:txPr>
              <a:bodyPr/>
              <a:lstStyle/>
              <a:p>
                <a:pPr>
                  <a:defRPr sz="800"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REVENUE!$A$8:$A$14</c:f>
              <c:strCache>
                <c:ptCount val="6"/>
                <c:pt idx="0">
                  <c:v>Fund Raising</c:v>
                </c:pt>
                <c:pt idx="1">
                  <c:v>Suffolk County</c:v>
                </c:pt>
                <c:pt idx="2">
                  <c:v>Other</c:v>
                </c:pt>
                <c:pt idx="3">
                  <c:v>School Districts</c:v>
                </c:pt>
                <c:pt idx="4">
                  <c:v>OPWDD</c:v>
                </c:pt>
                <c:pt idx="5">
                  <c:v>Medicaid</c:v>
                </c:pt>
              </c:strCache>
            </c:strRef>
          </c:cat>
          <c:val>
            <c:numRef>
              <c:f>REVENUE!$B$8:$B$14</c:f>
              <c:numCache>
                <c:formatCode>0%</c:formatCode>
                <c:ptCount val="7"/>
                <c:pt idx="0">
                  <c:v>0.01</c:v>
                </c:pt>
                <c:pt idx="1">
                  <c:v>0.03</c:v>
                </c:pt>
                <c:pt idx="2">
                  <c:v>0.11</c:v>
                </c:pt>
                <c:pt idx="3">
                  <c:v>0.09</c:v>
                </c:pt>
                <c:pt idx="4">
                  <c:v>0.01</c:v>
                </c:pt>
                <c:pt idx="5">
                  <c:v>0.75</c:v>
                </c:pt>
              </c:numCache>
            </c:numRef>
          </c:val>
        </c:ser>
        <c:ser>
          <c:idx val="1"/>
          <c:order val="1"/>
          <c:spPr>
            <a:solidFill>
              <a:srgbClr val="993366"/>
            </a:solidFill>
            <a:ln w="12700">
              <a:solidFill>
                <a:srgbClr val="000000"/>
              </a:solidFill>
              <a:prstDash val="solid"/>
            </a:ln>
          </c:spPr>
          <c:dPt>
            <c:idx val="0"/>
            <c:bubble3D val="0"/>
            <c:spPr>
              <a:solidFill>
                <a:srgbClr val="9999FF"/>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Lbls>
            <c:numFmt formatCode="0%" sourceLinked="0"/>
            <c:spPr>
              <a:noFill/>
              <a:ln w="25400">
                <a:noFill/>
              </a:ln>
            </c:spPr>
            <c:txPr>
              <a:bodyPr/>
              <a:lstStyle/>
              <a:p>
                <a:pPr>
                  <a:defRPr sz="800"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REVENUE!$A$8:$A$14</c:f>
              <c:strCache>
                <c:ptCount val="6"/>
                <c:pt idx="0">
                  <c:v>Fund Raising</c:v>
                </c:pt>
                <c:pt idx="1">
                  <c:v>Suffolk County</c:v>
                </c:pt>
                <c:pt idx="2">
                  <c:v>Other</c:v>
                </c:pt>
                <c:pt idx="3">
                  <c:v>School Districts</c:v>
                </c:pt>
                <c:pt idx="4">
                  <c:v>OPWDD</c:v>
                </c:pt>
                <c:pt idx="5">
                  <c:v>Medicaid</c:v>
                </c:pt>
              </c:strCache>
            </c:strRef>
          </c:cat>
          <c:val>
            <c:numRef>
              <c:f>REVENUE!$C$8:$C$14</c:f>
              <c:numCache>
                <c:formatCode>_("$"* #,##0_);_("$"* \(#,##0\);_("$"* "-"??_);_(@_)</c:formatCode>
                <c:ptCount val="7"/>
                <c:pt idx="0">
                  <c:v>576400</c:v>
                </c:pt>
                <c:pt idx="1">
                  <c:v>1584900</c:v>
                </c:pt>
                <c:pt idx="2">
                  <c:v>5877700</c:v>
                </c:pt>
                <c:pt idx="3">
                  <c:v>4429800</c:v>
                </c:pt>
                <c:pt idx="4">
                  <c:v>292400</c:v>
                </c:pt>
                <c:pt idx="5">
                  <c:v>38218300</c:v>
                </c:pt>
              </c:numCache>
            </c:numRef>
          </c:val>
        </c:ser>
        <c:dLbls>
          <c:showLegendKey val="0"/>
          <c:showVal val="0"/>
          <c:showCatName val="1"/>
          <c:showSerName val="0"/>
          <c:showPercent val="1"/>
          <c:showBubbleSize val="0"/>
          <c:showLeaderLines val="1"/>
        </c:dLbls>
      </c:pie3DChart>
      <c:spPr>
        <a:noFill/>
        <a:ln w="25400">
          <a:noFill/>
        </a:ln>
      </c:spPr>
    </c:plotArea>
    <c:plotVisOnly val="1"/>
    <c:dispBlanksAs val="zero"/>
    <c:showDLblsOverMax val="0"/>
  </c:chart>
  <c:spPr>
    <a:solidFill>
      <a:srgbClr val="FFFFFF"/>
    </a:solidFill>
    <a:ln w="25400">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50" b="1" i="0" u="none" strike="noStrike" baseline="0">
                <a:solidFill>
                  <a:srgbClr val="000000"/>
                </a:solidFill>
                <a:latin typeface="Arial"/>
                <a:ea typeface="Arial"/>
                <a:cs typeface="Arial"/>
              </a:defRPr>
            </a:pPr>
            <a:r>
              <a:rPr lang="en-US"/>
              <a:t>2019 TOTAL EXPENDITURES
$50,899,600</a:t>
            </a:r>
          </a:p>
        </c:rich>
      </c:tx>
      <c:layout>
        <c:manualLayout>
          <c:xMode val="edge"/>
          <c:yMode val="edge"/>
          <c:x val="0.29767036966313598"/>
          <c:y val="3.2627865961199307E-2"/>
        </c:manualLayout>
      </c:layout>
      <c:overlay val="0"/>
      <c:spPr>
        <a:noFill/>
        <a:ln w="25400">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34950126101790824"/>
          <c:y val="0.50793782019319533"/>
          <c:w val="0.30099904520317772"/>
          <c:h val="0.2222227963345226"/>
        </c:manualLayout>
      </c:layout>
      <c:pie3DChart>
        <c:varyColors val="1"/>
        <c:ser>
          <c:idx val="1"/>
          <c:order val="0"/>
          <c:spPr>
            <a:solidFill>
              <a:srgbClr val="993366"/>
            </a:solidFill>
            <a:ln w="12700">
              <a:solidFill>
                <a:srgbClr val="000000"/>
              </a:solidFill>
              <a:prstDash val="solid"/>
            </a:ln>
          </c:spPr>
          <c:dPt>
            <c:idx val="0"/>
            <c:bubble3D val="0"/>
            <c:spPr>
              <a:solidFill>
                <a:srgbClr val="9999FF"/>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Lbls>
            <c:dLbl>
              <c:idx val="0"/>
              <c:layout>
                <c:manualLayout>
                  <c:x val="8.9228361433422845E-2"/>
                  <c:y val="-0.1265220319682262"/>
                </c:manualLayout>
              </c:layout>
              <c:tx>
                <c:rich>
                  <a:bodyPr/>
                  <a:lstStyle/>
                  <a:p>
                    <a:r>
                      <a:rPr lang="en-US"/>
                      <a:t>Day Habilitation</a:t>
                    </a:r>
                  </a:p>
                  <a:p>
                    <a:r>
                      <a:rPr lang="en-US"/>
                      <a:t>$2,887,900
6%</a:t>
                    </a:r>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0.13105247097322534"/>
                  <c:y val="2.3399852796178251E-3"/>
                </c:manualLayout>
              </c:layout>
              <c:tx>
                <c:rich>
                  <a:bodyPr/>
                  <a:lstStyle/>
                  <a:p>
                    <a:r>
                      <a:rPr lang="en-US"/>
                      <a:t>Day Treatment</a:t>
                    </a:r>
                  </a:p>
                  <a:p>
                    <a:r>
                      <a:rPr lang="en-US"/>
                      <a:t>$3,477,500
7%</a:t>
                    </a:r>
                  </a:p>
                </c:rich>
              </c:tx>
              <c:showLegendKey val="0"/>
              <c:showVal val="0"/>
              <c:showCatName val="1"/>
              <c:showSerName val="0"/>
              <c:showPercent val="1"/>
              <c:showBubbleSize val="0"/>
              <c:extLst>
                <c:ext xmlns:c15="http://schemas.microsoft.com/office/drawing/2012/chart" uri="{CE6537A1-D6FC-4f65-9D91-7224C49458BB}"/>
              </c:extLst>
            </c:dLbl>
            <c:dLbl>
              <c:idx val="2"/>
              <c:layout>
                <c:manualLayout>
                  <c:x val="9.2972637514461887E-2"/>
                  <c:y val="0.17225173242233616"/>
                </c:manualLayout>
              </c:layout>
              <c:tx>
                <c:rich>
                  <a:bodyPr/>
                  <a:lstStyle/>
                  <a:p>
                    <a:r>
                      <a:rPr lang="en-US"/>
                      <a:t>Education</a:t>
                    </a:r>
                  </a:p>
                  <a:p>
                    <a:r>
                      <a:rPr lang="en-US"/>
                      <a:t>$5,611,200
11%</a:t>
                    </a:r>
                  </a:p>
                </c:rich>
              </c:tx>
              <c:showLegendKey val="0"/>
              <c:showVal val="0"/>
              <c:showCatName val="1"/>
              <c:showSerName val="0"/>
              <c:showPercent val="1"/>
              <c:showBubbleSize val="0"/>
              <c:extLst>
                <c:ext xmlns:c15="http://schemas.microsoft.com/office/drawing/2012/chart" uri="{CE6537A1-D6FC-4f65-9D91-7224C49458BB}"/>
              </c:extLst>
            </c:dLbl>
            <c:dLbl>
              <c:idx val="3"/>
              <c:layout>
                <c:manualLayout>
                  <c:x val="-5.0661409834469699E-2"/>
                  <c:y val="4.1675346137288384E-2"/>
                </c:manualLayout>
              </c:layout>
              <c:tx>
                <c:rich>
                  <a:bodyPr/>
                  <a:lstStyle/>
                  <a:p>
                    <a:r>
                      <a:rPr lang="en-US"/>
                      <a:t>Residential</a:t>
                    </a:r>
                  </a:p>
                  <a:p>
                    <a:r>
                      <a:rPr lang="en-US"/>
                      <a:t>$32,045,500
63%</a:t>
                    </a:r>
                  </a:p>
                </c:rich>
              </c:tx>
              <c:showLegendKey val="0"/>
              <c:showVal val="0"/>
              <c:showCatName val="1"/>
              <c:showSerName val="0"/>
              <c:showPercent val="1"/>
              <c:showBubbleSize val="0"/>
              <c:extLst>
                <c:ext xmlns:c15="http://schemas.microsoft.com/office/drawing/2012/chart" uri="{CE6537A1-D6FC-4f65-9D91-7224C49458BB}"/>
              </c:extLst>
            </c:dLbl>
            <c:dLbl>
              <c:idx val="4"/>
              <c:layout>
                <c:manualLayout>
                  <c:x val="-0.16731347418947812"/>
                  <c:y val="6.3575386410032082E-3"/>
                </c:manualLayout>
              </c:layout>
              <c:tx>
                <c:rich>
                  <a:bodyPr/>
                  <a:lstStyle/>
                  <a:p>
                    <a:r>
                      <a:rPr lang="en-US"/>
                      <a:t>Other</a:t>
                    </a:r>
                  </a:p>
                  <a:p>
                    <a:r>
                      <a:rPr lang="en-US"/>
                      <a:t>$2,576,500
5%</a:t>
                    </a:r>
                  </a:p>
                </c:rich>
              </c:tx>
              <c:showLegendKey val="0"/>
              <c:showVal val="0"/>
              <c:showCatName val="1"/>
              <c:showSerName val="0"/>
              <c:showPercent val="1"/>
              <c:showBubbleSize val="0"/>
              <c:extLst>
                <c:ext xmlns:c15="http://schemas.microsoft.com/office/drawing/2012/chart" uri="{CE6537A1-D6FC-4f65-9D91-7224C49458BB}"/>
              </c:extLst>
            </c:dLbl>
            <c:dLbl>
              <c:idx val="5"/>
              <c:layout>
                <c:manualLayout>
                  <c:x val="-0.16119042537657116"/>
                  <c:y val="-0.14946812204030052"/>
                </c:manualLayout>
              </c:layout>
              <c:tx>
                <c:rich>
                  <a:bodyPr/>
                  <a:lstStyle/>
                  <a:p>
                    <a:r>
                      <a:rPr lang="en-US"/>
                      <a:t>Administration</a:t>
                    </a:r>
                  </a:p>
                  <a:p>
                    <a:r>
                      <a:rPr lang="en-US"/>
                      <a:t>$3,566,200
7%</a:t>
                    </a:r>
                  </a:p>
                </c:rich>
              </c:tx>
              <c:showLegendKey val="0"/>
              <c:showVal val="0"/>
              <c:showCatName val="1"/>
              <c:showSerName val="0"/>
              <c:showPercent val="1"/>
              <c:showBubbleSize val="0"/>
              <c:extLst>
                <c:ext xmlns:c15="http://schemas.microsoft.com/office/drawing/2012/chart" uri="{CE6537A1-D6FC-4f65-9D91-7224C49458BB}"/>
              </c:extLst>
            </c:dLbl>
            <c:dLbl>
              <c:idx val="6"/>
              <c:layout>
                <c:manualLayout>
                  <c:x val="6.5619606037119874E-2"/>
                  <c:y val="-0.14780652418447693"/>
                </c:manualLayout>
              </c:layout>
              <c:tx>
                <c:rich>
                  <a:bodyPr/>
                  <a:lstStyle/>
                  <a:p>
                    <a:r>
                      <a:rPr lang="en-US"/>
                      <a:t>Employmen</a:t>
                    </a:r>
                    <a:r>
                      <a:rPr lang="en-US" baseline="0"/>
                      <a:t>t Services</a:t>
                    </a:r>
                    <a:endParaRPr lang="en-US"/>
                  </a:p>
                  <a:p>
                    <a:r>
                      <a:rPr lang="en-US"/>
                      <a:t>$734,800
1%</a:t>
                    </a:r>
                  </a:p>
                </c:rich>
              </c:tx>
              <c:showLegendKey val="0"/>
              <c:showVal val="0"/>
              <c:showCatName val="1"/>
              <c:showSerName val="0"/>
              <c:showPercent val="1"/>
              <c:showBubbleSize val="0"/>
              <c:extLst>
                <c:ext xmlns:c15="http://schemas.microsoft.com/office/drawing/2012/chart" uri="{CE6537A1-D6FC-4f65-9D91-7224C49458BB}"/>
              </c:extLst>
            </c:dLbl>
            <c:numFmt formatCode="0%" sourceLinked="0"/>
            <c:spPr>
              <a:noFill/>
              <a:ln w="25400">
                <a:noFill/>
              </a:ln>
            </c:spPr>
            <c:txPr>
              <a:bodyPr/>
              <a:lstStyle/>
              <a:p>
                <a:pPr>
                  <a:defRPr sz="800"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EXPENDITURES!$A$7:$A$13</c:f>
              <c:strCache>
                <c:ptCount val="7"/>
                <c:pt idx="0">
                  <c:v>Day Habilitation</c:v>
                </c:pt>
                <c:pt idx="1">
                  <c:v>Day Treatment</c:v>
                </c:pt>
                <c:pt idx="2">
                  <c:v>Education</c:v>
                </c:pt>
                <c:pt idx="3">
                  <c:v>Residential</c:v>
                </c:pt>
                <c:pt idx="4">
                  <c:v>Other</c:v>
                </c:pt>
                <c:pt idx="5">
                  <c:v>Administration</c:v>
                </c:pt>
                <c:pt idx="6">
                  <c:v>Employment Services</c:v>
                </c:pt>
              </c:strCache>
            </c:strRef>
          </c:cat>
          <c:val>
            <c:numRef>
              <c:f>EXPENDITURES!$C$7:$C$13</c:f>
              <c:numCache>
                <c:formatCode>_("$"* #,##0_);_("$"* \(#,##0\);_("$"* "-"??_);_(@_)</c:formatCode>
                <c:ptCount val="7"/>
                <c:pt idx="0">
                  <c:v>2887900</c:v>
                </c:pt>
                <c:pt idx="1">
                  <c:v>3477500</c:v>
                </c:pt>
                <c:pt idx="2">
                  <c:v>5611200</c:v>
                </c:pt>
                <c:pt idx="3">
                  <c:v>32045500</c:v>
                </c:pt>
                <c:pt idx="4">
                  <c:v>2576500</c:v>
                </c:pt>
                <c:pt idx="5">
                  <c:v>3566200</c:v>
                </c:pt>
                <c:pt idx="6">
                  <c:v>734800</c:v>
                </c:pt>
              </c:numCache>
            </c:numRef>
          </c:val>
        </c:ser>
        <c:dLbls>
          <c:showLegendKey val="0"/>
          <c:showVal val="0"/>
          <c:showCatName val="1"/>
          <c:showSerName val="0"/>
          <c:showPercent val="1"/>
          <c:showBubbleSize val="0"/>
          <c:showLeaderLines val="1"/>
        </c:dLbls>
      </c:pie3DChart>
      <c:spPr>
        <a:noFill/>
        <a:ln w="25400">
          <a:noFill/>
        </a:ln>
      </c:spPr>
    </c:plotArea>
    <c:plotVisOnly val="1"/>
    <c:dispBlanksAs val="zero"/>
    <c:showDLblsOverMax val="0"/>
  </c:chart>
  <c:spPr>
    <a:solidFill>
      <a:srgbClr val="FFFFFF"/>
    </a:solidFill>
    <a:ln w="25400">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4E0D2DD-652F-4F2C-A270-B3DEB6BA05B2}" type="datetimeFigureOut">
              <a:rPr lang="en-US" smtClean="0"/>
              <a:t>6/18/2020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708C353-7749-4E5B-99EC-7784DA84D89B}" type="slidenum">
              <a:rPr lang="en-US" smtClean="0"/>
              <a:t>‹#›</a:t>
            </a:fld>
            <a:endParaRPr lang="en-US"/>
          </a:p>
        </p:txBody>
      </p:sp>
    </p:spTree>
    <p:extLst>
      <p:ext uri="{BB962C8B-B14F-4D97-AF65-F5344CB8AC3E}">
        <p14:creationId xmlns:p14="http://schemas.microsoft.com/office/powerpoint/2010/main" val="3947408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F3BAD73-4807-4399-B76B-37E9980B8105}" type="datetimeFigureOut">
              <a:rPr lang="en-US" smtClean="0"/>
              <a:t>6/18/2020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9CA195D-D792-411C-B7BE-26302538279A}" type="slidenum">
              <a:rPr lang="en-US" smtClean="0"/>
              <a:t>‹#›</a:t>
            </a:fld>
            <a:endParaRPr lang="en-US"/>
          </a:p>
        </p:txBody>
      </p:sp>
    </p:spTree>
    <p:extLst>
      <p:ext uri="{BB962C8B-B14F-4D97-AF65-F5344CB8AC3E}">
        <p14:creationId xmlns:p14="http://schemas.microsoft.com/office/powerpoint/2010/main" val="2031791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A195D-D792-411C-B7BE-26302538279A}" type="slidenum">
              <a:rPr lang="en-US" smtClean="0"/>
              <a:t>2</a:t>
            </a:fld>
            <a:endParaRPr lang="en-US"/>
          </a:p>
        </p:txBody>
      </p:sp>
    </p:spTree>
    <p:extLst>
      <p:ext uri="{BB962C8B-B14F-4D97-AF65-F5344CB8AC3E}">
        <p14:creationId xmlns:p14="http://schemas.microsoft.com/office/powerpoint/2010/main" val="351868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A195D-D792-411C-B7BE-26302538279A}" type="slidenum">
              <a:rPr lang="en-US" smtClean="0"/>
              <a:t>4</a:t>
            </a:fld>
            <a:endParaRPr lang="en-US"/>
          </a:p>
        </p:txBody>
      </p:sp>
    </p:spTree>
    <p:extLst>
      <p:ext uri="{BB962C8B-B14F-4D97-AF65-F5344CB8AC3E}">
        <p14:creationId xmlns:p14="http://schemas.microsoft.com/office/powerpoint/2010/main" val="105427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A195D-D792-411C-B7BE-26302538279A}" type="slidenum">
              <a:rPr lang="en-US" smtClean="0"/>
              <a:t>8</a:t>
            </a:fld>
            <a:endParaRPr lang="en-US"/>
          </a:p>
        </p:txBody>
      </p:sp>
    </p:spTree>
    <p:extLst>
      <p:ext uri="{BB962C8B-B14F-4D97-AF65-F5344CB8AC3E}">
        <p14:creationId xmlns:p14="http://schemas.microsoft.com/office/powerpoint/2010/main" val="393171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A195D-D792-411C-B7BE-26302538279A}" type="slidenum">
              <a:rPr lang="en-US" smtClean="0"/>
              <a:t>13</a:t>
            </a:fld>
            <a:endParaRPr lang="en-US"/>
          </a:p>
        </p:txBody>
      </p:sp>
    </p:spTree>
    <p:extLst>
      <p:ext uri="{BB962C8B-B14F-4D97-AF65-F5344CB8AC3E}">
        <p14:creationId xmlns:p14="http://schemas.microsoft.com/office/powerpoint/2010/main" val="1086791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9C8074-B7E6-41C5-8A0C-EA8C2F7F4527}"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234766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C8074-B7E6-41C5-8A0C-EA8C2F7F4527}"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428857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C8074-B7E6-41C5-8A0C-EA8C2F7F4527}"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9C949-499B-466B-B15C-CD7BB7B6FC1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1222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C8074-B7E6-41C5-8A0C-EA8C2F7F4527}"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4191896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C8074-B7E6-41C5-8A0C-EA8C2F7F4527}"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9C949-499B-466B-B15C-CD7BB7B6FC1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6709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C8074-B7E6-41C5-8A0C-EA8C2F7F4527}"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963263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9C8074-B7E6-41C5-8A0C-EA8C2F7F4527}"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3468260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9C8074-B7E6-41C5-8A0C-EA8C2F7F4527}"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189049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9C8074-B7E6-41C5-8A0C-EA8C2F7F4527}"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135052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C8074-B7E6-41C5-8A0C-EA8C2F7F4527}"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116459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9C8074-B7E6-41C5-8A0C-EA8C2F7F4527}"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242148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9C8074-B7E6-41C5-8A0C-EA8C2F7F4527}"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50895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9C8074-B7E6-41C5-8A0C-EA8C2F7F4527}"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366775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C8074-B7E6-41C5-8A0C-EA8C2F7F4527}" type="datetimeFigureOut">
              <a:rPr lang="en-US" smtClean="0"/>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3369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C8074-B7E6-41C5-8A0C-EA8C2F7F4527}"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31788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C8074-B7E6-41C5-8A0C-EA8C2F7F4527}"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9C949-499B-466B-B15C-CD7BB7B6FC1D}" type="slidenum">
              <a:rPr lang="en-US" smtClean="0"/>
              <a:t>‹#›</a:t>
            </a:fld>
            <a:endParaRPr lang="en-US"/>
          </a:p>
        </p:txBody>
      </p:sp>
    </p:spTree>
    <p:extLst>
      <p:ext uri="{BB962C8B-B14F-4D97-AF65-F5344CB8AC3E}">
        <p14:creationId xmlns:p14="http://schemas.microsoft.com/office/powerpoint/2010/main" val="218903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9C8074-B7E6-41C5-8A0C-EA8C2F7F4527}" type="datetimeFigureOut">
              <a:rPr lang="en-US" smtClean="0"/>
              <a:t>6/18/2020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F29C949-499B-466B-B15C-CD7BB7B6FC1D}" type="slidenum">
              <a:rPr lang="en-US" smtClean="0"/>
              <a:t>‹#›</a:t>
            </a:fld>
            <a:endParaRPr lang="en-US"/>
          </a:p>
        </p:txBody>
      </p:sp>
    </p:spTree>
    <p:extLst>
      <p:ext uri="{BB962C8B-B14F-4D97-AF65-F5344CB8AC3E}">
        <p14:creationId xmlns:p14="http://schemas.microsoft.com/office/powerpoint/2010/main" val="25934675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cid:image001.png@01D58024.B8456030" TargetMode="External"/><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12.pn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 y="0"/>
            <a:ext cx="12191993" cy="240848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455" y="231351"/>
            <a:ext cx="2881723" cy="1606973"/>
          </a:xfrm>
          <a:prstGeom prst="rect">
            <a:avLst/>
          </a:prstGeom>
        </p:spPr>
      </p:pic>
      <p:sp>
        <p:nvSpPr>
          <p:cNvPr id="8" name="TextBox 7"/>
          <p:cNvSpPr txBox="1"/>
          <p:nvPr/>
        </p:nvSpPr>
        <p:spPr>
          <a:xfrm>
            <a:off x="6695205" y="1291080"/>
            <a:ext cx="5496790" cy="646331"/>
          </a:xfrm>
          <a:prstGeom prst="rect">
            <a:avLst/>
          </a:prstGeom>
          <a:noFill/>
        </p:spPr>
        <p:txBody>
          <a:bodyPr wrap="square" rtlCol="0">
            <a:spAutoFit/>
          </a:bodyPr>
          <a:lstStyle/>
          <a:p>
            <a:r>
              <a:rPr lang="en-US" sz="3600" b="1" dirty="0" smtClean="0">
                <a:solidFill>
                  <a:srgbClr val="008496"/>
                </a:solidFill>
                <a:latin typeface="Felix Titling" panose="04060505060202020A04" pitchFamily="82" charset="0"/>
              </a:rPr>
              <a:t>2019 ANNUAL REPORT</a:t>
            </a:r>
            <a:endParaRPr lang="en-US" sz="3600" b="1" dirty="0">
              <a:solidFill>
                <a:srgbClr val="008496"/>
              </a:solidFill>
              <a:latin typeface="Felix Titling" panose="04060505060202020A04" pitchFamily="82" charset="0"/>
            </a:endParaRPr>
          </a:p>
        </p:txBody>
      </p:sp>
      <p:sp>
        <p:nvSpPr>
          <p:cNvPr id="13" name="TextBox 12"/>
          <p:cNvSpPr txBox="1"/>
          <p:nvPr/>
        </p:nvSpPr>
        <p:spPr>
          <a:xfrm>
            <a:off x="-23" y="6098178"/>
            <a:ext cx="12192023" cy="1031051"/>
          </a:xfrm>
          <a:prstGeom prst="rect">
            <a:avLst/>
          </a:prstGeom>
          <a:solidFill>
            <a:schemeClr val="tx1">
              <a:lumMod val="85000"/>
              <a:lumOff val="15000"/>
            </a:schemeClr>
          </a:solidFill>
        </p:spPr>
        <p:txBody>
          <a:bodyPr wrap="square" rtlCol="0">
            <a:spAutoFit/>
          </a:bodyPr>
          <a:lstStyle/>
          <a:p>
            <a:pPr algn="ctr"/>
            <a:endParaRPr lang="en-US" sz="200" dirty="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100" dirty="0" smtClean="0">
              <a:solidFill>
                <a:schemeClr val="bg1"/>
              </a:solidFill>
              <a:latin typeface="Calisto MT" panose="02040603050505030304" pitchFamily="18" charset="0"/>
            </a:endParaRPr>
          </a:p>
          <a:p>
            <a:pPr algn="ctr"/>
            <a:endParaRPr lang="en-US" sz="100" dirty="0">
              <a:solidFill>
                <a:schemeClr val="bg1"/>
              </a:solidFill>
              <a:latin typeface="Calisto MT" panose="02040603050505030304" pitchFamily="18" charset="0"/>
            </a:endParaRPr>
          </a:p>
          <a:p>
            <a:pPr algn="ctr"/>
            <a:endParaRPr lang="en-US" sz="100" dirty="0" smtClean="0">
              <a:solidFill>
                <a:schemeClr val="bg1"/>
              </a:solidFill>
              <a:latin typeface="Calisto MT" panose="02040603050505030304" pitchFamily="18" charset="0"/>
            </a:endParaRPr>
          </a:p>
          <a:p>
            <a:pPr algn="ctr"/>
            <a:r>
              <a:rPr lang="en-US" b="1" dirty="0" smtClean="0">
                <a:solidFill>
                  <a:srgbClr val="008496"/>
                </a:solidFill>
                <a:latin typeface="Calisto MT" panose="02040603050505030304" pitchFamily="18" charset="0"/>
              </a:rPr>
              <a:t>Our MISSION is to advance the independence, productivity and full citizenship </a:t>
            </a:r>
          </a:p>
          <a:p>
            <a:pPr algn="ctr"/>
            <a:r>
              <a:rPr lang="en-US" b="1" dirty="0" smtClean="0">
                <a:solidFill>
                  <a:srgbClr val="008496"/>
                </a:solidFill>
                <a:latin typeface="Calisto MT" panose="02040603050505030304" pitchFamily="18" charset="0"/>
              </a:rPr>
              <a:t>of people with cerebral palsy and other disabilities.</a:t>
            </a:r>
            <a:endParaRPr lang="en-US" sz="200" b="1" dirty="0" smtClean="0">
              <a:solidFill>
                <a:srgbClr val="008496"/>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419792"/>
            <a:ext cx="2917490" cy="368969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7491" y="2429393"/>
            <a:ext cx="4949800" cy="366878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7291" y="2429393"/>
            <a:ext cx="4312017" cy="3657475"/>
          </a:xfrm>
          <a:prstGeom prst="rect">
            <a:avLst/>
          </a:prstGeom>
        </p:spPr>
      </p:pic>
    </p:spTree>
    <p:extLst>
      <p:ext uri="{BB962C8B-B14F-4D97-AF65-F5344CB8AC3E}">
        <p14:creationId xmlns:p14="http://schemas.microsoft.com/office/powerpoint/2010/main" val="1231925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27486" y="2141737"/>
            <a:ext cx="3279574" cy="430887"/>
          </a:xfrm>
          <a:prstGeom prst="rect">
            <a:avLst/>
          </a:prstGeom>
          <a:solidFill>
            <a:schemeClr val="bg1"/>
          </a:solidFill>
        </p:spPr>
        <p:txBody>
          <a:bodyPr wrap="square" rtlCol="0">
            <a:spAutoFit/>
          </a:bodyPr>
          <a:lstStyle/>
          <a:p>
            <a:pPr algn="ctr"/>
            <a:r>
              <a:rPr lang="en-US" sz="2200" dirty="0" smtClean="0">
                <a:solidFill>
                  <a:srgbClr val="00535D"/>
                </a:solidFill>
                <a:latin typeface="Calisto MT" panose="02040603050505030304" pitchFamily="18" charset="0"/>
              </a:rPr>
              <a:t>Life Without Limits Gala</a:t>
            </a:r>
            <a:endParaRPr lang="en-US" sz="2200" dirty="0">
              <a:solidFill>
                <a:srgbClr val="00535D"/>
              </a:solidFill>
              <a:latin typeface="Calisto MT" panose="02040603050505030304" pitchFamily="18" charset="0"/>
            </a:endParaRPr>
          </a:p>
        </p:txBody>
      </p:sp>
      <p:sp>
        <p:nvSpPr>
          <p:cNvPr id="22" name="TextBox 21"/>
          <p:cNvSpPr txBox="1"/>
          <p:nvPr/>
        </p:nvSpPr>
        <p:spPr>
          <a:xfrm>
            <a:off x="5145974" y="1124418"/>
            <a:ext cx="3057525" cy="369332"/>
          </a:xfrm>
          <a:prstGeom prst="rect">
            <a:avLst/>
          </a:prstGeom>
          <a:noFill/>
        </p:spPr>
        <p:txBody>
          <a:bodyPr wrap="square" rtlCol="0">
            <a:spAutoFit/>
          </a:bodyPr>
          <a:lstStyle/>
          <a:p>
            <a:r>
              <a:rPr lang="en-US" dirty="0" smtClean="0">
                <a:solidFill>
                  <a:schemeClr val="bg1"/>
                </a:solidFill>
                <a:latin typeface="Felix Titling" panose="04060505060202020A04" pitchFamily="82" charset="0"/>
              </a:rPr>
              <a:t>LIFE WITHOUT LIMITS</a:t>
            </a:r>
          </a:p>
        </p:txBody>
      </p:sp>
      <p:sp>
        <p:nvSpPr>
          <p:cNvPr id="23" name="TextBox 22"/>
          <p:cNvSpPr txBox="1"/>
          <p:nvPr/>
        </p:nvSpPr>
        <p:spPr>
          <a:xfrm>
            <a:off x="6665831" y="1262611"/>
            <a:ext cx="3057525" cy="861774"/>
          </a:xfrm>
          <a:prstGeom prst="rect">
            <a:avLst/>
          </a:prstGeom>
          <a:noFill/>
        </p:spPr>
        <p:txBody>
          <a:bodyPr wrap="square" rtlCol="0">
            <a:spAutoFit/>
          </a:bodyPr>
          <a:lstStyle/>
          <a:p>
            <a:r>
              <a:rPr lang="en-US" sz="5000" dirty="0" smtClean="0">
                <a:solidFill>
                  <a:schemeClr val="bg1"/>
                </a:solidFill>
                <a:latin typeface="Kunstler Script" panose="030304020206070D0D06" pitchFamily="66" charset="0"/>
              </a:rPr>
              <a:t>Gala</a:t>
            </a:r>
          </a:p>
        </p:txBody>
      </p:sp>
      <p:grpSp>
        <p:nvGrpSpPr>
          <p:cNvPr id="20" name="Group 19"/>
          <p:cNvGrpSpPr/>
          <p:nvPr/>
        </p:nvGrpSpPr>
        <p:grpSpPr>
          <a:xfrm>
            <a:off x="0" y="-9739"/>
            <a:ext cx="12200902" cy="1014412"/>
            <a:chOff x="0" y="-9739"/>
            <a:chExt cx="12200902" cy="1014412"/>
          </a:xfrm>
          <a:solidFill>
            <a:schemeClr val="tx1">
              <a:lumMod val="85000"/>
              <a:lumOff val="15000"/>
            </a:schemeClr>
          </a:solidFill>
        </p:grpSpPr>
        <p:sp>
          <p:nvSpPr>
            <p:cNvPr id="21" name="Text Box 2"/>
            <p:cNvSpPr txBox="1">
              <a:spLocks noChangeArrowheads="1"/>
            </p:cNvSpPr>
            <p:nvPr/>
          </p:nvSpPr>
          <p:spPr bwMode="auto">
            <a:xfrm>
              <a:off x="0" y="-9739"/>
              <a:ext cx="12200902" cy="1014412"/>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7" name="Picture 3" descr="UCP LI Logo No Tag-Transparent background -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9" name="Text Box 4"/>
            <p:cNvSpPr txBox="1">
              <a:spLocks noChangeArrowheads="1"/>
            </p:cNvSpPr>
            <p:nvPr/>
          </p:nvSpPr>
          <p:spPr bwMode="auto">
            <a:xfrm>
              <a:off x="8771544" y="220304"/>
              <a:ext cx="3272075" cy="655638"/>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SPECIAL EVENTS </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grpSp>
      <p:sp>
        <p:nvSpPr>
          <p:cNvPr id="30" name="Rectangle 29"/>
          <p:cNvSpPr/>
          <p:nvPr/>
        </p:nvSpPr>
        <p:spPr>
          <a:xfrm>
            <a:off x="4948" y="996117"/>
            <a:ext cx="12192001" cy="51954"/>
          </a:xfrm>
          <a:prstGeom prst="rect">
            <a:avLst/>
          </a:prstGeom>
          <a:solidFill>
            <a:srgbClr val="00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2012" y="2142622"/>
            <a:ext cx="5258586" cy="4201150"/>
          </a:xfrm>
          <a:prstGeom prst="rect">
            <a:avLst/>
          </a:prstGeom>
        </p:spPr>
        <p:txBody>
          <a:bodyPr wrap="square">
            <a:spAutoFit/>
          </a:bodyPr>
          <a:lstStyle/>
          <a:p>
            <a:endParaRPr lang="en-US" sz="1200" dirty="0" smtClean="0">
              <a:solidFill>
                <a:srgbClr val="2F7E20"/>
              </a:solidFill>
              <a:latin typeface="Times New Roman" panose="02020603050405020304" pitchFamily="18" charset="0"/>
              <a:cs typeface="Times New Roman" panose="02020603050405020304" pitchFamily="18" charset="0"/>
            </a:endParaRPr>
          </a:p>
          <a:p>
            <a:endParaRPr lang="en-US" sz="1200" dirty="0">
              <a:solidFill>
                <a:srgbClr val="2F7E20"/>
              </a:solidFill>
              <a:latin typeface="Times New Roman" panose="02020603050405020304" pitchFamily="18" charset="0"/>
              <a:cs typeface="Times New Roman" panose="02020603050405020304" pitchFamily="18" charset="0"/>
            </a:endParaRPr>
          </a:p>
          <a:p>
            <a:endParaRPr lang="en-US" sz="1200" dirty="0" smtClean="0">
              <a:solidFill>
                <a:srgbClr val="2F7E20"/>
              </a:solidFill>
              <a:latin typeface="Times New Roman" panose="02020603050405020304" pitchFamily="18" charset="0"/>
              <a:cs typeface="Times New Roman" panose="02020603050405020304" pitchFamily="18" charset="0"/>
            </a:endParaRPr>
          </a:p>
          <a:p>
            <a:r>
              <a:rPr lang="en-US" sz="1100" dirty="0" smtClean="0">
                <a:solidFill>
                  <a:srgbClr val="00535D"/>
                </a:solidFill>
                <a:latin typeface="Times New Roman" panose="02020603050405020304" pitchFamily="18" charset="0"/>
                <a:cs typeface="Times New Roman" panose="02020603050405020304" pitchFamily="18" charset="0"/>
              </a:rPr>
              <a:t>UCP </a:t>
            </a:r>
            <a:r>
              <a:rPr lang="en-US" sz="1100" dirty="0">
                <a:solidFill>
                  <a:srgbClr val="00535D"/>
                </a:solidFill>
                <a:latin typeface="Times New Roman" panose="02020603050405020304" pitchFamily="18" charset="0"/>
                <a:cs typeface="Times New Roman" panose="02020603050405020304" pitchFamily="18" charset="0"/>
              </a:rPr>
              <a:t>of Long Island held its annual </a:t>
            </a:r>
            <a:r>
              <a:rPr lang="en-US" sz="1100" b="1" i="1" dirty="0">
                <a:solidFill>
                  <a:srgbClr val="00535D"/>
                </a:solidFill>
                <a:latin typeface="Times New Roman" panose="02020603050405020304" pitchFamily="18" charset="0"/>
                <a:cs typeface="Times New Roman" panose="02020603050405020304" pitchFamily="18" charset="0"/>
              </a:rPr>
              <a:t>Life Without Limits </a:t>
            </a:r>
            <a:r>
              <a:rPr lang="en-US" sz="1100" dirty="0">
                <a:solidFill>
                  <a:srgbClr val="00535D"/>
                </a:solidFill>
                <a:latin typeface="Times New Roman" panose="02020603050405020304" pitchFamily="18" charset="0"/>
                <a:cs typeface="Times New Roman" panose="02020603050405020304" pitchFamily="18" charset="0"/>
              </a:rPr>
              <a:t>Gala on Thursday, October 24, 2019 at Stonebridge Country Club in Smithtown, NY. This year’s event honored George </a:t>
            </a:r>
            <a:r>
              <a:rPr lang="en-US" sz="1100" dirty="0" err="1">
                <a:solidFill>
                  <a:srgbClr val="00535D"/>
                </a:solidFill>
                <a:latin typeface="Times New Roman" panose="02020603050405020304" pitchFamily="18" charset="0"/>
                <a:cs typeface="Times New Roman" panose="02020603050405020304" pitchFamily="18" charset="0"/>
              </a:rPr>
              <a:t>Tsunis</a:t>
            </a:r>
            <a:r>
              <a:rPr lang="en-US" sz="1100" dirty="0">
                <a:solidFill>
                  <a:srgbClr val="00535D"/>
                </a:solidFill>
                <a:latin typeface="Times New Roman" panose="02020603050405020304" pitchFamily="18" charset="0"/>
                <a:cs typeface="Times New Roman" panose="02020603050405020304" pitchFamily="18" charset="0"/>
              </a:rPr>
              <a:t>, President of </a:t>
            </a:r>
            <a:r>
              <a:rPr lang="en-US" sz="1100" dirty="0" err="1">
                <a:solidFill>
                  <a:srgbClr val="00535D"/>
                </a:solidFill>
                <a:latin typeface="Times New Roman" panose="02020603050405020304" pitchFamily="18" charset="0"/>
                <a:cs typeface="Times New Roman" panose="02020603050405020304" pitchFamily="18" charset="0"/>
              </a:rPr>
              <a:t>Chartwell</a:t>
            </a:r>
            <a:r>
              <a:rPr lang="en-US" sz="1100" dirty="0">
                <a:solidFill>
                  <a:srgbClr val="00535D"/>
                </a:solidFill>
                <a:latin typeface="Times New Roman" panose="02020603050405020304" pitchFamily="18" charset="0"/>
                <a:cs typeface="Times New Roman" panose="02020603050405020304" pitchFamily="18" charset="0"/>
              </a:rPr>
              <a:t> Hotels. The event raised over $176,000 in support of the comprehensive programs and services that UCP of Long Island provides to thousands of children and adults with disabilities. </a:t>
            </a:r>
          </a:p>
          <a:p>
            <a:r>
              <a:rPr lang="en-US" sz="1100" dirty="0">
                <a:solidFill>
                  <a:srgbClr val="00535D"/>
                </a:solidFill>
                <a:latin typeface="Times New Roman" panose="02020603050405020304" pitchFamily="18" charset="0"/>
                <a:cs typeface="Times New Roman" panose="02020603050405020304" pitchFamily="18" charset="0"/>
              </a:rPr>
              <a:t> </a:t>
            </a:r>
          </a:p>
          <a:p>
            <a:r>
              <a:rPr lang="en-US" sz="1100" dirty="0">
                <a:solidFill>
                  <a:srgbClr val="00535D"/>
                </a:solidFill>
                <a:latin typeface="Times New Roman" panose="02020603050405020304" pitchFamily="18" charset="0"/>
                <a:cs typeface="Times New Roman" panose="02020603050405020304" pitchFamily="18" charset="0"/>
              </a:rPr>
              <a:t>Students from the Children’s Center performed two magical song and dance numbers that captivated the entire audience. The evening also featured a moving tribute to Stephen H. Friedman, UCP-LI’s longtime President and CEO who passed away last year; Mr. Friedman was awarded UCP-s annual </a:t>
            </a:r>
            <a:r>
              <a:rPr lang="en-US" sz="1100" b="1" i="1" dirty="0">
                <a:solidFill>
                  <a:srgbClr val="00535D"/>
                </a:solidFill>
                <a:latin typeface="Times New Roman" panose="02020603050405020304" pitchFamily="18" charset="0"/>
                <a:cs typeface="Times New Roman" panose="02020603050405020304" pitchFamily="18" charset="0"/>
              </a:rPr>
              <a:t>Life Without Limits</a:t>
            </a:r>
            <a:r>
              <a:rPr lang="en-US" sz="1100" dirty="0">
                <a:solidFill>
                  <a:srgbClr val="00535D"/>
                </a:solidFill>
                <a:latin typeface="Times New Roman" panose="02020603050405020304" pitchFamily="18" charset="0"/>
                <a:cs typeface="Times New Roman" panose="02020603050405020304" pitchFamily="18" charset="0"/>
              </a:rPr>
              <a:t> award. The evening also included a reading of “Perspectives from A Wheelchair”, an essay written by one of </a:t>
            </a:r>
            <a:r>
              <a:rPr lang="en-US" sz="1100" dirty="0" smtClean="0">
                <a:solidFill>
                  <a:srgbClr val="00535D"/>
                </a:solidFill>
                <a:latin typeface="Times New Roman" panose="02020603050405020304" pitchFamily="18" charset="0"/>
                <a:cs typeface="Times New Roman" panose="02020603050405020304" pitchFamily="18" charset="0"/>
              </a:rPr>
              <a:t>our individuals </a:t>
            </a:r>
            <a:r>
              <a:rPr lang="en-US" sz="1100" dirty="0">
                <a:solidFill>
                  <a:srgbClr val="00535D"/>
                </a:solidFill>
                <a:latin typeface="Times New Roman" panose="02020603050405020304" pitchFamily="18" charset="0"/>
                <a:cs typeface="Times New Roman" panose="02020603050405020304" pitchFamily="18" charset="0"/>
              </a:rPr>
              <a:t>Rolf W.   </a:t>
            </a:r>
          </a:p>
          <a:p>
            <a:r>
              <a:rPr lang="en-US" sz="1100" dirty="0">
                <a:solidFill>
                  <a:srgbClr val="00535D"/>
                </a:solidFill>
                <a:latin typeface="Times New Roman" panose="02020603050405020304" pitchFamily="18" charset="0"/>
                <a:cs typeface="Times New Roman" panose="02020603050405020304" pitchFamily="18" charset="0"/>
              </a:rPr>
              <a:t> </a:t>
            </a:r>
          </a:p>
          <a:p>
            <a:r>
              <a:rPr lang="en-US" sz="1100" dirty="0">
                <a:solidFill>
                  <a:srgbClr val="00535D"/>
                </a:solidFill>
                <a:latin typeface="Times New Roman" panose="02020603050405020304" pitchFamily="18" charset="0"/>
                <a:cs typeface="Times New Roman" panose="02020603050405020304" pitchFamily="18" charset="0"/>
              </a:rPr>
              <a:t>  </a:t>
            </a:r>
          </a:p>
          <a:p>
            <a:r>
              <a:rPr lang="en-US" sz="1100" dirty="0">
                <a:solidFill>
                  <a:srgbClr val="00535D"/>
                </a:solidFill>
                <a:latin typeface="Times New Roman" panose="02020603050405020304" pitchFamily="18" charset="0"/>
                <a:cs typeface="Times New Roman" panose="02020603050405020304" pitchFamily="18" charset="0"/>
              </a:rPr>
              <a:t>The formal event was co-chaired by Larry </a:t>
            </a:r>
            <a:r>
              <a:rPr lang="en-US" sz="1100" dirty="0" smtClean="0">
                <a:solidFill>
                  <a:srgbClr val="00535D"/>
                </a:solidFill>
                <a:latin typeface="Times New Roman" panose="02020603050405020304" pitchFamily="18" charset="0"/>
                <a:cs typeface="Times New Roman" panose="02020603050405020304" pitchFamily="18" charset="0"/>
              </a:rPr>
              <a:t>Levy, E</a:t>
            </a:r>
            <a:r>
              <a:rPr lang="en-US" sz="1100" dirty="0">
                <a:solidFill>
                  <a:srgbClr val="00535D"/>
                </a:solidFill>
                <a:latin typeface="Times New Roman" panose="02020603050405020304" pitchFamily="18" charset="0"/>
                <a:cs typeface="Times New Roman" panose="02020603050405020304" pitchFamily="18" charset="0"/>
              </a:rPr>
              <a:t>xecutive Dean, Hofstra National Center for Suburban </a:t>
            </a:r>
            <a:r>
              <a:rPr lang="en-US" sz="1100" dirty="0" smtClean="0">
                <a:solidFill>
                  <a:srgbClr val="00535D"/>
                </a:solidFill>
                <a:latin typeface="Times New Roman" panose="02020603050405020304" pitchFamily="18" charset="0"/>
                <a:cs typeface="Times New Roman" panose="02020603050405020304" pitchFamily="18" charset="0"/>
              </a:rPr>
              <a:t>Studies and Carmen </a:t>
            </a:r>
            <a:r>
              <a:rPr lang="en-US" sz="1100" dirty="0" err="1">
                <a:solidFill>
                  <a:srgbClr val="00535D"/>
                </a:solidFill>
                <a:latin typeface="Times New Roman" panose="02020603050405020304" pitchFamily="18" charset="0"/>
                <a:cs typeface="Times New Roman" panose="02020603050405020304" pitchFamily="18" charset="0"/>
              </a:rPr>
              <a:t>Tomeo</a:t>
            </a:r>
            <a:r>
              <a:rPr lang="en-US" sz="1100" dirty="0">
                <a:solidFill>
                  <a:srgbClr val="00535D"/>
                </a:solidFill>
                <a:latin typeface="Times New Roman" panose="02020603050405020304" pitchFamily="18" charset="0"/>
                <a:cs typeface="Times New Roman" panose="02020603050405020304" pitchFamily="18" charset="0"/>
              </a:rPr>
              <a:t>, CEO of WE </a:t>
            </a:r>
            <a:r>
              <a:rPr lang="en-US" sz="1100" dirty="0" smtClean="0">
                <a:solidFill>
                  <a:srgbClr val="00535D"/>
                </a:solidFill>
                <a:latin typeface="Times New Roman" panose="02020603050405020304" pitchFamily="18" charset="0"/>
                <a:cs typeface="Times New Roman" panose="02020603050405020304" pitchFamily="18" charset="0"/>
              </a:rPr>
              <a:t>Transport</a:t>
            </a:r>
            <a:r>
              <a:rPr lang="en-US" sz="1100" dirty="0">
                <a:solidFill>
                  <a:srgbClr val="00535D"/>
                </a:solidFill>
                <a:latin typeface="Times New Roman" panose="02020603050405020304" pitchFamily="18" charset="0"/>
                <a:cs typeface="Times New Roman" panose="02020603050405020304" pitchFamily="18" charset="0"/>
              </a:rPr>
              <a:t>. Steve </a:t>
            </a:r>
            <a:r>
              <a:rPr lang="en-US" sz="1100" dirty="0" err="1">
                <a:solidFill>
                  <a:srgbClr val="00535D"/>
                </a:solidFill>
                <a:latin typeface="Times New Roman" panose="02020603050405020304" pitchFamily="18" charset="0"/>
                <a:cs typeface="Times New Roman" panose="02020603050405020304" pitchFamily="18" charset="0"/>
              </a:rPr>
              <a:t>Louro</a:t>
            </a:r>
            <a:r>
              <a:rPr lang="en-US" sz="1100" dirty="0">
                <a:solidFill>
                  <a:srgbClr val="00535D"/>
                </a:solidFill>
                <a:latin typeface="Times New Roman" panose="02020603050405020304" pitchFamily="18" charset="0"/>
                <a:cs typeface="Times New Roman" panose="02020603050405020304" pitchFamily="18" charset="0"/>
              </a:rPr>
              <a:t>, CEO of Professional Group Plans served as Honorary Chair. The </a:t>
            </a:r>
            <a:r>
              <a:rPr lang="en-US" sz="1100" b="1" i="1" dirty="0">
                <a:solidFill>
                  <a:srgbClr val="00535D"/>
                </a:solidFill>
                <a:latin typeface="Times New Roman" panose="02020603050405020304" pitchFamily="18" charset="0"/>
                <a:cs typeface="Times New Roman" panose="02020603050405020304" pitchFamily="18" charset="0"/>
              </a:rPr>
              <a:t>Life Without Limits </a:t>
            </a:r>
            <a:r>
              <a:rPr lang="en-US" sz="1100" dirty="0">
                <a:solidFill>
                  <a:srgbClr val="00535D"/>
                </a:solidFill>
                <a:latin typeface="Times New Roman" panose="02020603050405020304" pitchFamily="18" charset="0"/>
                <a:cs typeface="Times New Roman" panose="02020603050405020304" pitchFamily="18" charset="0"/>
              </a:rPr>
              <a:t>Gala would not have been possible without the commitment of our generous sponsors: WE Transport/ Towne Bus / Van Trans </a:t>
            </a:r>
            <a:r>
              <a:rPr lang="en-US" sz="1100" dirty="0" smtClean="0">
                <a:solidFill>
                  <a:srgbClr val="00535D"/>
                </a:solidFill>
                <a:latin typeface="Times New Roman" panose="02020603050405020304" pitchFamily="18" charset="0"/>
                <a:cs typeface="Times New Roman" panose="02020603050405020304" pitchFamily="18" charset="0"/>
              </a:rPr>
              <a:t>LLC, </a:t>
            </a:r>
            <a:r>
              <a:rPr lang="en-US" sz="1100" dirty="0">
                <a:solidFill>
                  <a:srgbClr val="00535D"/>
                </a:solidFill>
                <a:latin typeface="Times New Roman" panose="02020603050405020304" pitchFamily="18" charset="0"/>
                <a:cs typeface="Times New Roman" panose="02020603050405020304" pitchFamily="18" charset="0"/>
              </a:rPr>
              <a:t>Nassau Financial Federal Credit </a:t>
            </a:r>
            <a:r>
              <a:rPr lang="en-US" sz="1100" dirty="0" smtClean="0">
                <a:solidFill>
                  <a:srgbClr val="00535D"/>
                </a:solidFill>
                <a:latin typeface="Times New Roman" panose="02020603050405020304" pitchFamily="18" charset="0"/>
                <a:cs typeface="Times New Roman" panose="02020603050405020304" pitchFamily="18" charset="0"/>
              </a:rPr>
              <a:t>Union, </a:t>
            </a:r>
            <a:r>
              <a:rPr lang="en-US" sz="1100" dirty="0">
                <a:solidFill>
                  <a:srgbClr val="00535D"/>
                </a:solidFill>
                <a:latin typeface="Times New Roman" panose="02020603050405020304" pitchFamily="18" charset="0"/>
                <a:cs typeface="Times New Roman" panose="02020603050405020304" pitchFamily="18" charset="0"/>
              </a:rPr>
              <a:t>Nassau Health Care Foundation, Inc</a:t>
            </a:r>
            <a:r>
              <a:rPr lang="en-US" sz="1100" dirty="0" smtClean="0">
                <a:solidFill>
                  <a:srgbClr val="00535D"/>
                </a:solidFill>
                <a:latin typeface="Times New Roman" panose="02020603050405020304" pitchFamily="18" charset="0"/>
                <a:cs typeface="Times New Roman" panose="02020603050405020304" pitchFamily="18" charset="0"/>
              </a:rPr>
              <a:t>., </a:t>
            </a:r>
            <a:r>
              <a:rPr lang="en-US" sz="1100" dirty="0">
                <a:solidFill>
                  <a:srgbClr val="00535D"/>
                </a:solidFill>
                <a:latin typeface="Times New Roman" panose="02020603050405020304" pitchFamily="18" charset="0"/>
                <a:cs typeface="Times New Roman" panose="02020603050405020304" pitchFamily="18" charset="0"/>
              </a:rPr>
              <a:t>M&amp;T Bank Foundation, and many more.  </a:t>
            </a:r>
          </a:p>
          <a:p>
            <a:endParaRPr lang="en-US" sz="1100" dirty="0">
              <a:solidFill>
                <a:srgbClr val="00535D"/>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762" y="2345673"/>
            <a:ext cx="3211347" cy="214374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3939" y="1080935"/>
            <a:ext cx="3211346" cy="214374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0598" y="4585616"/>
            <a:ext cx="3172606" cy="211788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8211" y="3792770"/>
            <a:ext cx="3215408" cy="2146455"/>
          </a:xfrm>
          <a:prstGeom prst="rect">
            <a:avLst/>
          </a:prstGeom>
        </p:spPr>
      </p:pic>
      <p:pic>
        <p:nvPicPr>
          <p:cNvPr id="16" name="Picture 15" descr="cid:image001.png@01D58024.B8456030"/>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85493" y="1050447"/>
            <a:ext cx="5961069" cy="1102360"/>
          </a:xfrm>
          <a:prstGeom prst="rect">
            <a:avLst/>
          </a:prstGeom>
          <a:noFill/>
          <a:ln>
            <a:noFill/>
          </a:ln>
        </p:spPr>
      </p:pic>
    </p:spTree>
    <p:extLst>
      <p:ext uri="{BB962C8B-B14F-4D97-AF65-F5344CB8AC3E}">
        <p14:creationId xmlns:p14="http://schemas.microsoft.com/office/powerpoint/2010/main" val="307072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27486" y="2141737"/>
            <a:ext cx="3279574" cy="430887"/>
          </a:xfrm>
          <a:prstGeom prst="rect">
            <a:avLst/>
          </a:prstGeom>
          <a:solidFill>
            <a:schemeClr val="bg1"/>
          </a:solidFill>
        </p:spPr>
        <p:txBody>
          <a:bodyPr wrap="square" rtlCol="0">
            <a:spAutoFit/>
          </a:bodyPr>
          <a:lstStyle/>
          <a:p>
            <a:pPr algn="ctr"/>
            <a:r>
              <a:rPr lang="en-US" sz="2200" dirty="0" smtClean="0">
                <a:solidFill>
                  <a:srgbClr val="00535D"/>
                </a:solidFill>
                <a:latin typeface="Calisto MT" panose="02040603050505030304" pitchFamily="18" charset="0"/>
              </a:rPr>
              <a:t>Handbag Bingo</a:t>
            </a:r>
            <a:endParaRPr lang="en-US" sz="2200" dirty="0">
              <a:solidFill>
                <a:srgbClr val="00535D"/>
              </a:solidFill>
              <a:latin typeface="Calisto MT" panose="02040603050505030304" pitchFamily="18" charset="0"/>
            </a:endParaRPr>
          </a:p>
        </p:txBody>
      </p:sp>
      <p:sp>
        <p:nvSpPr>
          <p:cNvPr id="22" name="TextBox 21"/>
          <p:cNvSpPr txBox="1"/>
          <p:nvPr/>
        </p:nvSpPr>
        <p:spPr>
          <a:xfrm>
            <a:off x="5145974" y="1124418"/>
            <a:ext cx="3057525" cy="369332"/>
          </a:xfrm>
          <a:prstGeom prst="rect">
            <a:avLst/>
          </a:prstGeom>
          <a:noFill/>
        </p:spPr>
        <p:txBody>
          <a:bodyPr wrap="square" rtlCol="0">
            <a:spAutoFit/>
          </a:bodyPr>
          <a:lstStyle/>
          <a:p>
            <a:r>
              <a:rPr lang="en-US" dirty="0" smtClean="0">
                <a:solidFill>
                  <a:schemeClr val="bg1"/>
                </a:solidFill>
                <a:latin typeface="Felix Titling" panose="04060505060202020A04" pitchFamily="82" charset="0"/>
              </a:rPr>
              <a:t>LIFE WITHOUT LIMITS</a:t>
            </a:r>
          </a:p>
        </p:txBody>
      </p:sp>
      <p:sp>
        <p:nvSpPr>
          <p:cNvPr id="23" name="TextBox 22"/>
          <p:cNvSpPr txBox="1"/>
          <p:nvPr/>
        </p:nvSpPr>
        <p:spPr>
          <a:xfrm>
            <a:off x="6665831" y="1262611"/>
            <a:ext cx="3057525" cy="861774"/>
          </a:xfrm>
          <a:prstGeom prst="rect">
            <a:avLst/>
          </a:prstGeom>
          <a:noFill/>
        </p:spPr>
        <p:txBody>
          <a:bodyPr wrap="square" rtlCol="0">
            <a:spAutoFit/>
          </a:bodyPr>
          <a:lstStyle/>
          <a:p>
            <a:r>
              <a:rPr lang="en-US" sz="5000" dirty="0" smtClean="0">
                <a:solidFill>
                  <a:schemeClr val="bg1"/>
                </a:solidFill>
                <a:latin typeface="Kunstler Script" panose="030304020206070D0D06" pitchFamily="66" charset="0"/>
              </a:rPr>
              <a:t>Gala</a:t>
            </a:r>
          </a:p>
        </p:txBody>
      </p:sp>
      <p:grpSp>
        <p:nvGrpSpPr>
          <p:cNvPr id="20" name="Group 19"/>
          <p:cNvGrpSpPr/>
          <p:nvPr/>
        </p:nvGrpSpPr>
        <p:grpSpPr>
          <a:xfrm>
            <a:off x="0" y="-9739"/>
            <a:ext cx="12200902" cy="1014412"/>
            <a:chOff x="0" y="-9739"/>
            <a:chExt cx="12200902" cy="1014412"/>
          </a:xfrm>
          <a:solidFill>
            <a:schemeClr val="tx1">
              <a:lumMod val="85000"/>
              <a:lumOff val="15000"/>
            </a:schemeClr>
          </a:solidFill>
        </p:grpSpPr>
        <p:sp>
          <p:nvSpPr>
            <p:cNvPr id="21" name="Text Box 2"/>
            <p:cNvSpPr txBox="1">
              <a:spLocks noChangeArrowheads="1"/>
            </p:cNvSpPr>
            <p:nvPr/>
          </p:nvSpPr>
          <p:spPr bwMode="auto">
            <a:xfrm>
              <a:off x="0" y="-9739"/>
              <a:ext cx="12200902" cy="1014412"/>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7" name="Picture 3" descr="UCP LI Logo No Tag-Transparent background -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9" name="Text Box 4"/>
            <p:cNvSpPr txBox="1">
              <a:spLocks noChangeArrowheads="1"/>
            </p:cNvSpPr>
            <p:nvPr/>
          </p:nvSpPr>
          <p:spPr bwMode="auto">
            <a:xfrm>
              <a:off x="8771544" y="220304"/>
              <a:ext cx="3272075" cy="655638"/>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SPECIAL EVENTS </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grpSp>
      <p:sp>
        <p:nvSpPr>
          <p:cNvPr id="30" name="Rectangle 29"/>
          <p:cNvSpPr/>
          <p:nvPr/>
        </p:nvSpPr>
        <p:spPr>
          <a:xfrm>
            <a:off x="4948" y="996117"/>
            <a:ext cx="12192001" cy="51954"/>
          </a:xfrm>
          <a:prstGeom prst="rect">
            <a:avLst/>
          </a:prstGeom>
          <a:solidFill>
            <a:srgbClr val="00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5922" y="2533790"/>
            <a:ext cx="5258586" cy="2862322"/>
          </a:xfrm>
          <a:prstGeom prst="rect">
            <a:avLst/>
          </a:prstGeom>
        </p:spPr>
        <p:txBody>
          <a:bodyPr wrap="square">
            <a:spAutoFit/>
          </a:bodyPr>
          <a:lstStyle/>
          <a:p>
            <a:endParaRPr lang="en-US" sz="1200" dirty="0" smtClean="0">
              <a:solidFill>
                <a:srgbClr val="2F7E20"/>
              </a:solidFill>
              <a:latin typeface="Times New Roman" panose="02020603050405020304" pitchFamily="18" charset="0"/>
              <a:cs typeface="Times New Roman" panose="02020603050405020304" pitchFamily="18" charset="0"/>
            </a:endParaRPr>
          </a:p>
          <a:p>
            <a:endParaRPr lang="en-US" sz="1200" dirty="0" smtClean="0">
              <a:solidFill>
                <a:srgbClr val="2F7E20"/>
              </a:solidFill>
              <a:latin typeface="Times New Roman" panose="02020603050405020304" pitchFamily="18" charset="0"/>
              <a:cs typeface="Times New Roman" panose="02020603050405020304" pitchFamily="18" charset="0"/>
            </a:endParaRPr>
          </a:p>
          <a:p>
            <a:r>
              <a:rPr lang="en-US" sz="1200" dirty="0">
                <a:solidFill>
                  <a:srgbClr val="00535D"/>
                </a:solidFill>
                <a:latin typeface="Times New Roman" panose="02020603050405020304" pitchFamily="18" charset="0"/>
                <a:cs typeface="Times New Roman" panose="02020603050405020304" pitchFamily="18" charset="0"/>
              </a:rPr>
              <a:t>UCP of Long Island held its annual </a:t>
            </a:r>
            <a:r>
              <a:rPr lang="en-US" sz="1200" b="1" i="1" dirty="0" smtClean="0">
                <a:solidFill>
                  <a:srgbClr val="00535D"/>
                </a:solidFill>
                <a:latin typeface="Times New Roman" panose="02020603050405020304" pitchFamily="18" charset="0"/>
                <a:cs typeface="Times New Roman" panose="02020603050405020304" pitchFamily="18" charset="0"/>
              </a:rPr>
              <a:t>Handbag Bingo event </a:t>
            </a:r>
            <a:r>
              <a:rPr lang="en-US" sz="1200" dirty="0" smtClean="0">
                <a:solidFill>
                  <a:srgbClr val="00535D"/>
                </a:solidFill>
                <a:latin typeface="Times New Roman" panose="02020603050405020304" pitchFamily="18" charset="0"/>
                <a:cs typeface="Times New Roman" panose="02020603050405020304" pitchFamily="18" charset="0"/>
              </a:rPr>
              <a:t>on Sunday, November 17, </a:t>
            </a:r>
            <a:r>
              <a:rPr lang="en-US" sz="1200" dirty="0">
                <a:solidFill>
                  <a:srgbClr val="00535D"/>
                </a:solidFill>
                <a:latin typeface="Times New Roman" panose="02020603050405020304" pitchFamily="18" charset="0"/>
                <a:cs typeface="Times New Roman" panose="02020603050405020304" pitchFamily="18" charset="0"/>
              </a:rPr>
              <a:t>2019 at </a:t>
            </a:r>
            <a:r>
              <a:rPr lang="en-US" sz="1200" dirty="0" smtClean="0">
                <a:solidFill>
                  <a:srgbClr val="00535D"/>
                </a:solidFill>
                <a:latin typeface="Times New Roman" panose="02020603050405020304" pitchFamily="18" charset="0"/>
                <a:cs typeface="Times New Roman" panose="02020603050405020304" pitchFamily="18" charset="0"/>
              </a:rPr>
              <a:t>the Hamlet Golf &amp; Country Club in Commack, </a:t>
            </a:r>
            <a:r>
              <a:rPr lang="en-US" sz="1200" dirty="0">
                <a:solidFill>
                  <a:srgbClr val="00535D"/>
                </a:solidFill>
                <a:latin typeface="Times New Roman" panose="02020603050405020304" pitchFamily="18" charset="0"/>
                <a:cs typeface="Times New Roman" panose="02020603050405020304" pitchFamily="18" charset="0"/>
              </a:rPr>
              <a:t>NY. </a:t>
            </a:r>
            <a:r>
              <a:rPr lang="en-US" sz="1200" dirty="0" smtClean="0">
                <a:solidFill>
                  <a:srgbClr val="00535D"/>
                </a:solidFill>
                <a:latin typeface="Times New Roman" panose="02020603050405020304" pitchFamily="18" charset="0"/>
                <a:cs typeface="Times New Roman" panose="02020603050405020304" pitchFamily="18" charset="0"/>
              </a:rPr>
              <a:t> </a:t>
            </a:r>
            <a:r>
              <a:rPr lang="en-US" sz="1200" dirty="0">
                <a:solidFill>
                  <a:srgbClr val="00535D"/>
                </a:solidFill>
                <a:latin typeface="Times New Roman" panose="02020603050405020304" pitchFamily="18" charset="0"/>
                <a:cs typeface="Times New Roman" panose="02020603050405020304" pitchFamily="18" charset="0"/>
              </a:rPr>
              <a:t>The event raised over </a:t>
            </a:r>
            <a:r>
              <a:rPr lang="en-US" sz="1200" dirty="0" smtClean="0">
                <a:solidFill>
                  <a:srgbClr val="00535D"/>
                </a:solidFill>
                <a:latin typeface="Times New Roman" panose="02020603050405020304" pitchFamily="18" charset="0"/>
                <a:cs typeface="Times New Roman" panose="02020603050405020304" pitchFamily="18" charset="0"/>
              </a:rPr>
              <a:t>$25,000 </a:t>
            </a:r>
            <a:r>
              <a:rPr lang="en-US" sz="1200" dirty="0">
                <a:solidFill>
                  <a:srgbClr val="00535D"/>
                </a:solidFill>
                <a:latin typeface="Times New Roman" panose="02020603050405020304" pitchFamily="18" charset="0"/>
                <a:cs typeface="Times New Roman" panose="02020603050405020304" pitchFamily="18" charset="0"/>
              </a:rPr>
              <a:t>in support of the comprehensive programs and services that UCP of Long Island provides to thousands of children and adults with disabilities. </a:t>
            </a:r>
          </a:p>
          <a:p>
            <a:r>
              <a:rPr lang="en-US" sz="1200" dirty="0">
                <a:solidFill>
                  <a:srgbClr val="00535D"/>
                </a:solidFill>
                <a:latin typeface="Times New Roman" panose="02020603050405020304" pitchFamily="18" charset="0"/>
                <a:cs typeface="Times New Roman" panose="02020603050405020304" pitchFamily="18" charset="0"/>
              </a:rPr>
              <a:t> </a:t>
            </a:r>
          </a:p>
          <a:p>
            <a:r>
              <a:rPr lang="en-US" sz="1200" dirty="0" smtClean="0">
                <a:solidFill>
                  <a:srgbClr val="00535D"/>
                </a:solidFill>
                <a:latin typeface="Times New Roman" panose="02020603050405020304" pitchFamily="18" charset="0"/>
                <a:cs typeface="Times New Roman" panose="02020603050405020304" pitchFamily="18" charset="0"/>
              </a:rPr>
              <a:t>This fast becoming favorite event </a:t>
            </a:r>
            <a:r>
              <a:rPr lang="en-US" sz="1200" dirty="0">
                <a:solidFill>
                  <a:srgbClr val="00535D"/>
                </a:solidFill>
                <a:latin typeface="Times New Roman" panose="02020603050405020304" pitchFamily="18" charset="0"/>
                <a:cs typeface="Times New Roman" panose="02020603050405020304" pitchFamily="18" charset="0"/>
              </a:rPr>
              <a:t>was </a:t>
            </a:r>
            <a:r>
              <a:rPr lang="en-US" sz="1200" dirty="0" smtClean="0">
                <a:solidFill>
                  <a:srgbClr val="00535D"/>
                </a:solidFill>
                <a:latin typeface="Times New Roman" panose="02020603050405020304" pitchFamily="18" charset="0"/>
                <a:cs typeface="Times New Roman" panose="02020603050405020304" pitchFamily="18" charset="0"/>
              </a:rPr>
              <a:t>chaired </a:t>
            </a:r>
            <a:r>
              <a:rPr lang="en-US" sz="1200" dirty="0">
                <a:solidFill>
                  <a:srgbClr val="00535D"/>
                </a:solidFill>
                <a:latin typeface="Times New Roman" panose="02020603050405020304" pitchFamily="18" charset="0"/>
                <a:cs typeface="Times New Roman" panose="02020603050405020304" pitchFamily="18" charset="0"/>
              </a:rPr>
              <a:t>by </a:t>
            </a:r>
            <a:r>
              <a:rPr lang="en-US" sz="1200" dirty="0" smtClean="0">
                <a:solidFill>
                  <a:srgbClr val="00535D"/>
                </a:solidFill>
                <a:latin typeface="Times New Roman" panose="02020603050405020304" pitchFamily="18" charset="0"/>
                <a:cs typeface="Times New Roman" panose="02020603050405020304" pitchFamily="18" charset="0"/>
              </a:rPr>
              <a:t>Teresa Evans, United Way of NYC which brings together 150 </a:t>
            </a:r>
            <a:r>
              <a:rPr lang="en-US" sz="1200" dirty="0">
                <a:solidFill>
                  <a:srgbClr val="00535D"/>
                </a:solidFill>
                <a:latin typeface="Times New Roman" panose="02020603050405020304" pitchFamily="18" charset="0"/>
                <a:cs typeface="Times New Roman" panose="02020603050405020304" pitchFamily="18" charset="0"/>
              </a:rPr>
              <a:t>of Long Island’s prominent business </a:t>
            </a:r>
            <a:r>
              <a:rPr lang="en-US" sz="1200" dirty="0" smtClean="0">
                <a:solidFill>
                  <a:srgbClr val="00535D"/>
                </a:solidFill>
                <a:latin typeface="Times New Roman" panose="02020603050405020304" pitchFamily="18" charset="0"/>
                <a:cs typeface="Times New Roman" panose="02020603050405020304" pitchFamily="18" charset="0"/>
              </a:rPr>
              <a:t>men and women.  Our guests enjoyed an elegant buffet brunch, mimosas with a chance to win a designer handbag all while supporting an amazing agency on Long Island. </a:t>
            </a:r>
            <a:endParaRPr lang="en-US" sz="1200" dirty="0">
              <a:solidFill>
                <a:srgbClr val="00535D"/>
              </a:solidFill>
              <a:latin typeface="Times New Roman" panose="02020603050405020304" pitchFamily="18" charset="0"/>
              <a:cs typeface="Times New Roman" panose="02020603050405020304" pitchFamily="18" charset="0"/>
            </a:endParaRPr>
          </a:p>
          <a:p>
            <a:endParaRPr lang="en-US" sz="1200" dirty="0" smtClean="0">
              <a:solidFill>
                <a:srgbClr val="00535D"/>
              </a:solidFill>
              <a:latin typeface="Times New Roman" panose="02020603050405020304" pitchFamily="18" charset="0"/>
              <a:cs typeface="Times New Roman" panose="02020603050405020304" pitchFamily="18" charset="0"/>
            </a:endParaRPr>
          </a:p>
          <a:p>
            <a:r>
              <a:rPr lang="en-US" sz="1200" dirty="0" smtClean="0">
                <a:solidFill>
                  <a:srgbClr val="00535D"/>
                </a:solidFill>
                <a:latin typeface="Times New Roman" panose="02020603050405020304" pitchFamily="18" charset="0"/>
                <a:cs typeface="Times New Roman" panose="02020603050405020304" pitchFamily="18" charset="0"/>
              </a:rPr>
              <a:t>The </a:t>
            </a:r>
            <a:r>
              <a:rPr lang="en-US" sz="1200" b="1" i="1" dirty="0" smtClean="0">
                <a:solidFill>
                  <a:srgbClr val="00535D"/>
                </a:solidFill>
                <a:latin typeface="Times New Roman" panose="02020603050405020304" pitchFamily="18" charset="0"/>
                <a:cs typeface="Times New Roman" panose="02020603050405020304" pitchFamily="18" charset="0"/>
              </a:rPr>
              <a:t>event </a:t>
            </a:r>
            <a:r>
              <a:rPr lang="en-US" sz="1200" dirty="0" smtClean="0">
                <a:solidFill>
                  <a:srgbClr val="00535D"/>
                </a:solidFill>
                <a:latin typeface="Times New Roman" panose="02020603050405020304" pitchFamily="18" charset="0"/>
                <a:cs typeface="Times New Roman" panose="02020603050405020304" pitchFamily="18" charset="0"/>
              </a:rPr>
              <a:t>would </a:t>
            </a:r>
            <a:r>
              <a:rPr lang="en-US" sz="1200" dirty="0">
                <a:solidFill>
                  <a:srgbClr val="00535D"/>
                </a:solidFill>
                <a:latin typeface="Times New Roman" panose="02020603050405020304" pitchFamily="18" charset="0"/>
                <a:cs typeface="Times New Roman" panose="02020603050405020304" pitchFamily="18" charset="0"/>
              </a:rPr>
              <a:t>not have been possible without the commitment of our generous sponsors: </a:t>
            </a:r>
            <a:r>
              <a:rPr lang="en-US" sz="1200" dirty="0" smtClean="0">
                <a:solidFill>
                  <a:srgbClr val="00535D"/>
                </a:solidFill>
                <a:latin typeface="Times New Roman" panose="02020603050405020304" pitchFamily="18" charset="0"/>
                <a:cs typeface="Times New Roman" panose="02020603050405020304" pitchFamily="18" charset="0"/>
              </a:rPr>
              <a:t>BNB Bank, Contract </a:t>
            </a:r>
            <a:r>
              <a:rPr lang="en-US" sz="1200" dirty="0">
                <a:solidFill>
                  <a:srgbClr val="00535D"/>
                </a:solidFill>
                <a:latin typeface="Times New Roman" panose="02020603050405020304" pitchFamily="18" charset="0"/>
                <a:cs typeface="Times New Roman" panose="02020603050405020304" pitchFamily="18" charset="0"/>
              </a:rPr>
              <a:t>P</a:t>
            </a:r>
            <a:r>
              <a:rPr lang="en-US" sz="1200" dirty="0" smtClean="0">
                <a:solidFill>
                  <a:srgbClr val="00535D"/>
                </a:solidFill>
                <a:latin typeface="Times New Roman" panose="02020603050405020304" pitchFamily="18" charset="0"/>
                <a:cs typeface="Times New Roman" panose="02020603050405020304" pitchFamily="18" charset="0"/>
              </a:rPr>
              <a:t>harmacal Corp., M&amp;T Bank and People’s United Bank.</a:t>
            </a:r>
            <a:endParaRPr lang="en-US" sz="1100" dirty="0">
              <a:solidFill>
                <a:srgbClr val="00535D"/>
              </a:solidFill>
              <a:latin typeface="Times New Roman" panose="02020603050405020304" pitchFamily="18" charset="0"/>
              <a:cs typeface="Times New Roman" panose="02020603050405020304" pitchFamily="18" charset="0"/>
            </a:endParaRPr>
          </a:p>
        </p:txBody>
      </p:sp>
      <p:pic>
        <p:nvPicPr>
          <p:cNvPr id="17" name="Picture 16" descr="F:\SPECIAL EVENTS\Handbag Bingo\2018\Banner\Handbag Bingo Bann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61" y="1052740"/>
            <a:ext cx="4843847" cy="1089007"/>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4508" y="2213425"/>
            <a:ext cx="3140520" cy="209368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508" y="4487757"/>
            <a:ext cx="3140520" cy="209349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4765" y="4142791"/>
            <a:ext cx="3140520" cy="209368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7321" y="1693498"/>
            <a:ext cx="3140520" cy="2093680"/>
          </a:xfrm>
          <a:prstGeom prst="rect">
            <a:avLst/>
          </a:prstGeom>
        </p:spPr>
      </p:pic>
    </p:spTree>
    <p:extLst>
      <p:ext uri="{BB962C8B-B14F-4D97-AF65-F5344CB8AC3E}">
        <p14:creationId xmlns:p14="http://schemas.microsoft.com/office/powerpoint/2010/main" val="101641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5657672"/>
            <a:ext cx="12192000" cy="1200329"/>
          </a:xfrm>
          <a:prstGeom prst="rect">
            <a:avLst/>
          </a:prstGeom>
          <a:solidFill>
            <a:schemeClr val="bg1"/>
          </a:solidFill>
        </p:spPr>
        <p:txBody>
          <a:bodyPr wrap="square" rtlCol="0">
            <a:spAutoFit/>
          </a:bodyPr>
          <a:lstStyle/>
          <a:p>
            <a:pPr algn="ctr"/>
            <a:endParaRPr lang="en-US" dirty="0"/>
          </a:p>
          <a:p>
            <a:pPr algn="ctr"/>
            <a:endParaRPr lang="en-US" dirty="0" smtClean="0"/>
          </a:p>
          <a:p>
            <a:pPr algn="ctr"/>
            <a:endParaRPr lang="en-US" dirty="0" smtClean="0"/>
          </a:p>
          <a:p>
            <a:pPr algn="ctr"/>
            <a:endParaRPr lang="en-US" dirty="0"/>
          </a:p>
        </p:txBody>
      </p:sp>
      <p:sp>
        <p:nvSpPr>
          <p:cNvPr id="13" name="Rectangle 12"/>
          <p:cNvSpPr/>
          <p:nvPr/>
        </p:nvSpPr>
        <p:spPr>
          <a:xfrm>
            <a:off x="4948" y="996117"/>
            <a:ext cx="12192001" cy="51954"/>
          </a:xfrm>
          <a:prstGeom prst="rect">
            <a:avLst/>
          </a:prstGeom>
          <a:solidFill>
            <a:srgbClr val="00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5500" y="1062948"/>
            <a:ext cx="11222511" cy="738664"/>
          </a:xfrm>
          <a:prstGeom prst="rect">
            <a:avLst/>
          </a:prstGeom>
          <a:solidFill>
            <a:schemeClr val="bg1"/>
          </a:solidFill>
        </p:spPr>
        <p:txBody>
          <a:bodyPr wrap="square" rtlCol="0">
            <a:spAutoFit/>
          </a:bodyPr>
          <a:lstStyle/>
          <a:p>
            <a:pPr algn="ctr"/>
            <a:r>
              <a:rPr lang="en-US" sz="1400" dirty="0" smtClean="0">
                <a:solidFill>
                  <a:srgbClr val="00535D"/>
                </a:solidFill>
                <a:latin typeface="Calisto MT" panose="02040603050505030304" pitchFamily="18" charset="0"/>
              </a:rPr>
              <a:t>UCP of Long Island gratefully acknowledge all of the individuals and businesses whose donations </a:t>
            </a:r>
          </a:p>
          <a:p>
            <a:pPr algn="ctr"/>
            <a:r>
              <a:rPr lang="en-US" sz="1400" dirty="0" smtClean="0">
                <a:solidFill>
                  <a:srgbClr val="00535D"/>
                </a:solidFill>
                <a:latin typeface="Calisto MT" panose="02040603050505030304" pitchFamily="18" charset="0"/>
              </a:rPr>
              <a:t>of $500 or more were received between January and December of 2019. </a:t>
            </a:r>
          </a:p>
          <a:p>
            <a:pPr algn="ctr"/>
            <a:r>
              <a:rPr lang="en-US" sz="1400" dirty="0" smtClean="0">
                <a:solidFill>
                  <a:srgbClr val="00535D"/>
                </a:solidFill>
                <a:latin typeface="Calisto MT" panose="02040603050505030304" pitchFamily="18" charset="0"/>
              </a:rPr>
              <a:t>Your investment in UCP’s future is deeply appreciated!</a:t>
            </a:r>
          </a:p>
        </p:txBody>
      </p:sp>
      <p:sp>
        <p:nvSpPr>
          <p:cNvPr id="2" name="TextBox 1"/>
          <p:cNvSpPr txBox="1"/>
          <p:nvPr/>
        </p:nvSpPr>
        <p:spPr>
          <a:xfrm>
            <a:off x="308871" y="1836816"/>
            <a:ext cx="3699164" cy="1200329"/>
          </a:xfrm>
          <a:prstGeom prst="rect">
            <a:avLst/>
          </a:prstGeom>
          <a:noFill/>
        </p:spPr>
        <p:txBody>
          <a:bodyPr wrap="square" rtlCol="0">
            <a:spAutoFit/>
          </a:bodyPr>
          <a:lstStyle/>
          <a:p>
            <a:r>
              <a:rPr lang="en-US" sz="1200" b="1" u="sng" dirty="0" smtClean="0">
                <a:solidFill>
                  <a:srgbClr val="00535D"/>
                </a:solidFill>
              </a:rPr>
              <a:t>$20,000 and Above</a:t>
            </a:r>
          </a:p>
          <a:p>
            <a:pPr fontAlgn="ctr"/>
            <a:r>
              <a:rPr lang="en-US" sz="1200" dirty="0" smtClean="0"/>
              <a:t>BNB Bank </a:t>
            </a:r>
            <a:endParaRPr lang="en-US" sz="1200" dirty="0"/>
          </a:p>
          <a:p>
            <a:pPr fontAlgn="ctr"/>
            <a:r>
              <a:rPr lang="en-US" sz="1200" dirty="0"/>
              <a:t>M&amp;T Charitable Foundation</a:t>
            </a:r>
          </a:p>
          <a:p>
            <a:endParaRPr lang="en-US" sz="1200" dirty="0">
              <a:solidFill>
                <a:srgbClr val="00535D"/>
              </a:solidFill>
            </a:endParaRPr>
          </a:p>
          <a:p>
            <a:r>
              <a:rPr lang="en-US" sz="1200" b="1" u="sng" dirty="0" smtClean="0">
                <a:solidFill>
                  <a:srgbClr val="00535D"/>
                </a:solidFill>
              </a:rPr>
              <a:t>$15,000-$19,999</a:t>
            </a:r>
          </a:p>
          <a:p>
            <a:endParaRPr lang="en-US" sz="1200" b="1" u="sng" dirty="0" smtClean="0">
              <a:solidFill>
                <a:srgbClr val="00535D"/>
              </a:solidFill>
            </a:endParaRPr>
          </a:p>
        </p:txBody>
      </p:sp>
      <p:grpSp>
        <p:nvGrpSpPr>
          <p:cNvPr id="17" name="Group 16"/>
          <p:cNvGrpSpPr/>
          <p:nvPr/>
        </p:nvGrpSpPr>
        <p:grpSpPr>
          <a:xfrm>
            <a:off x="0" y="-9739"/>
            <a:ext cx="12200902" cy="1014412"/>
            <a:chOff x="0" y="-9739"/>
            <a:chExt cx="12200902" cy="1014412"/>
          </a:xfrm>
          <a:solidFill>
            <a:schemeClr val="tx1">
              <a:lumMod val="85000"/>
              <a:lumOff val="15000"/>
            </a:schemeClr>
          </a:solidFill>
        </p:grpSpPr>
        <p:sp>
          <p:nvSpPr>
            <p:cNvPr id="18" name="Text Box 2"/>
            <p:cNvSpPr txBox="1">
              <a:spLocks noChangeArrowheads="1"/>
            </p:cNvSpPr>
            <p:nvPr/>
          </p:nvSpPr>
          <p:spPr bwMode="auto">
            <a:xfrm>
              <a:off x="0" y="-9739"/>
              <a:ext cx="12200902" cy="1014412"/>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9" name="Picture 3" descr="UCP LI Logo No Tag-Transparent background -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0" name="Text Box 4"/>
            <p:cNvSpPr txBox="1">
              <a:spLocks noChangeArrowheads="1"/>
            </p:cNvSpPr>
            <p:nvPr/>
          </p:nvSpPr>
          <p:spPr bwMode="auto">
            <a:xfrm>
              <a:off x="10109846" y="214018"/>
              <a:ext cx="1682782" cy="655638"/>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DONORS</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grpSp>
      <p:sp>
        <p:nvSpPr>
          <p:cNvPr id="22" name="TextBox 21"/>
          <p:cNvSpPr txBox="1"/>
          <p:nvPr/>
        </p:nvSpPr>
        <p:spPr>
          <a:xfrm>
            <a:off x="4167400" y="1836816"/>
            <a:ext cx="3699164" cy="2862322"/>
          </a:xfrm>
          <a:prstGeom prst="rect">
            <a:avLst/>
          </a:prstGeom>
          <a:noFill/>
        </p:spPr>
        <p:txBody>
          <a:bodyPr wrap="square" rtlCol="0">
            <a:spAutoFit/>
          </a:bodyPr>
          <a:lstStyle/>
          <a:p>
            <a:pPr fontAlgn="b"/>
            <a:r>
              <a:rPr lang="en-US" sz="1200" dirty="0"/>
              <a:t>Mr. John Fitzpatrick</a:t>
            </a:r>
          </a:p>
          <a:p>
            <a:pPr fontAlgn="b"/>
            <a:r>
              <a:rPr lang="en-US" sz="1200" dirty="0"/>
              <a:t>Mr. Michael Fitzpatrick</a:t>
            </a:r>
          </a:p>
          <a:p>
            <a:pPr fontAlgn="b"/>
            <a:r>
              <a:rPr lang="en-US" sz="1200" dirty="0"/>
              <a:t>Flushing Savings Bank</a:t>
            </a:r>
          </a:p>
          <a:p>
            <a:pPr fontAlgn="b"/>
            <a:r>
              <a:rPr lang="en-US" sz="1200" dirty="0"/>
              <a:t>Knockout Pest Control, Inc.</a:t>
            </a:r>
          </a:p>
          <a:p>
            <a:pPr fontAlgn="b"/>
            <a:r>
              <a:rPr lang="en-US" sz="1200" dirty="0"/>
              <a:t>Mr. and Mrs. Robert </a:t>
            </a:r>
            <a:r>
              <a:rPr lang="en-US" sz="1200" dirty="0" err="1"/>
              <a:t>Lozzi</a:t>
            </a:r>
            <a:endParaRPr lang="en-US" sz="1200" dirty="0"/>
          </a:p>
          <a:p>
            <a:pPr fontAlgn="b"/>
            <a:r>
              <a:rPr lang="en-US" sz="1200" dirty="0" err="1"/>
              <a:t>Moritt</a:t>
            </a:r>
            <a:r>
              <a:rPr lang="en-US" sz="1200" dirty="0"/>
              <a:t> Hock </a:t>
            </a:r>
            <a:r>
              <a:rPr lang="en-US" sz="1200" dirty="0" err="1"/>
              <a:t>Hamroff</a:t>
            </a:r>
            <a:r>
              <a:rPr lang="en-US" sz="1200" dirty="0"/>
              <a:t> LLP</a:t>
            </a:r>
          </a:p>
          <a:p>
            <a:pPr fontAlgn="b"/>
            <a:r>
              <a:rPr lang="en-US" sz="1200" dirty="0"/>
              <a:t>New York Community Bancorp- Mr. Patrick Egan</a:t>
            </a:r>
          </a:p>
          <a:p>
            <a:pPr fontAlgn="b"/>
            <a:r>
              <a:rPr lang="en-US" sz="1200" dirty="0"/>
              <a:t>NJM Developers</a:t>
            </a:r>
          </a:p>
          <a:p>
            <a:pPr fontAlgn="b"/>
            <a:r>
              <a:rPr lang="en-US" sz="1200" dirty="0"/>
              <a:t>Mr. and Mrs. Kenneth </a:t>
            </a:r>
            <a:r>
              <a:rPr lang="en-US" sz="1200" dirty="0" err="1"/>
              <a:t>Obletz</a:t>
            </a:r>
            <a:endParaRPr lang="en-US" sz="1200" dirty="0"/>
          </a:p>
          <a:p>
            <a:pPr fontAlgn="b"/>
            <a:r>
              <a:rPr lang="en-US" sz="1200" dirty="0"/>
              <a:t>People's Alliance Federal Credit Union</a:t>
            </a:r>
          </a:p>
          <a:p>
            <a:pPr fontAlgn="b"/>
            <a:r>
              <a:rPr lang="en-US" sz="1200" dirty="0" err="1"/>
              <a:t>Rivkin</a:t>
            </a:r>
            <a:r>
              <a:rPr lang="en-US" sz="1200" dirty="0"/>
              <a:t> </a:t>
            </a:r>
            <a:r>
              <a:rPr lang="en-US" sz="1200" dirty="0" err="1"/>
              <a:t>Radler</a:t>
            </a:r>
            <a:r>
              <a:rPr lang="en-US" sz="1200" dirty="0"/>
              <a:t>, LLP</a:t>
            </a:r>
          </a:p>
          <a:p>
            <a:pPr fontAlgn="b"/>
            <a:r>
              <a:rPr lang="en-US" sz="1200" dirty="0"/>
              <a:t>Rubin </a:t>
            </a:r>
            <a:r>
              <a:rPr lang="en-US" sz="1200" dirty="0" err="1"/>
              <a:t>Paterniti</a:t>
            </a:r>
            <a:r>
              <a:rPr lang="en-US" sz="1200" dirty="0"/>
              <a:t> Gonzalez Kaufman</a:t>
            </a:r>
          </a:p>
          <a:p>
            <a:pPr fontAlgn="b"/>
            <a:r>
              <a:rPr lang="en-US" sz="1200" dirty="0"/>
              <a:t>The Schaefer Agency, Inc.</a:t>
            </a:r>
          </a:p>
          <a:p>
            <a:pPr fontAlgn="b"/>
            <a:r>
              <a:rPr lang="en-US" sz="1200" dirty="0"/>
              <a:t>United Way Of Long Island </a:t>
            </a:r>
          </a:p>
          <a:p>
            <a:pPr fontAlgn="ctr"/>
            <a:endParaRPr lang="en-US" sz="1200" dirty="0"/>
          </a:p>
        </p:txBody>
      </p:sp>
      <p:sp>
        <p:nvSpPr>
          <p:cNvPr id="21" name="TextBox 20"/>
          <p:cNvSpPr txBox="1"/>
          <p:nvPr/>
        </p:nvSpPr>
        <p:spPr>
          <a:xfrm>
            <a:off x="258619" y="3935331"/>
            <a:ext cx="3894526" cy="3046988"/>
          </a:xfrm>
          <a:prstGeom prst="rect">
            <a:avLst/>
          </a:prstGeom>
          <a:noFill/>
        </p:spPr>
        <p:txBody>
          <a:bodyPr wrap="square" rtlCol="0">
            <a:spAutoFit/>
          </a:bodyPr>
          <a:lstStyle/>
          <a:p>
            <a:r>
              <a:rPr lang="en-US" sz="1200" b="1" u="sng" dirty="0" smtClean="0">
                <a:solidFill>
                  <a:srgbClr val="00535D"/>
                </a:solidFill>
              </a:rPr>
              <a:t>$10,000-$14,999</a:t>
            </a:r>
          </a:p>
          <a:p>
            <a:pPr fontAlgn="b"/>
            <a:r>
              <a:rPr lang="en-US" sz="1200" dirty="0"/>
              <a:t>CME Group Community Foundation</a:t>
            </a:r>
          </a:p>
          <a:p>
            <a:pPr fontAlgn="b"/>
            <a:r>
              <a:rPr lang="en-US" sz="1200" dirty="0"/>
              <a:t>Mr. and Mrs. Patrick Egan</a:t>
            </a:r>
          </a:p>
          <a:p>
            <a:pPr fontAlgn="b"/>
            <a:r>
              <a:rPr lang="en-US" sz="1200" dirty="0"/>
              <a:t>Nassau Financial Federal Credit Union</a:t>
            </a:r>
          </a:p>
          <a:p>
            <a:pPr fontAlgn="b"/>
            <a:r>
              <a:rPr lang="en-US" sz="1200" dirty="0"/>
              <a:t>Nassau Health Care Foundation</a:t>
            </a:r>
          </a:p>
          <a:p>
            <a:pPr fontAlgn="b"/>
            <a:r>
              <a:rPr lang="en-US" sz="1200" dirty="0"/>
              <a:t>People's United Bank</a:t>
            </a:r>
          </a:p>
          <a:p>
            <a:pPr fontAlgn="b"/>
            <a:r>
              <a:rPr lang="en-US" sz="1200" dirty="0"/>
              <a:t>Mr. and Mrs. Thomas </a:t>
            </a:r>
            <a:r>
              <a:rPr lang="en-US" sz="1200" dirty="0" err="1"/>
              <a:t>Pfundstein</a:t>
            </a:r>
            <a:endParaRPr lang="en-US" sz="1200" dirty="0"/>
          </a:p>
          <a:p>
            <a:pPr fontAlgn="b"/>
            <a:r>
              <a:rPr lang="en-US" sz="1200" dirty="0"/>
              <a:t>Sterling National </a:t>
            </a:r>
            <a:r>
              <a:rPr lang="en-US" sz="1200" dirty="0" smtClean="0"/>
              <a:t>Bank</a:t>
            </a:r>
          </a:p>
          <a:p>
            <a:pPr fontAlgn="b"/>
            <a:endParaRPr lang="en-US" sz="1200" dirty="0" smtClean="0"/>
          </a:p>
          <a:p>
            <a:pPr fontAlgn="b"/>
            <a:r>
              <a:rPr lang="en-US" sz="1200" b="1" u="sng" dirty="0" smtClean="0">
                <a:solidFill>
                  <a:srgbClr val="00535D"/>
                </a:solidFill>
              </a:rPr>
              <a:t>$</a:t>
            </a:r>
            <a:r>
              <a:rPr lang="en-US" sz="1200" b="1" u="sng" dirty="0">
                <a:solidFill>
                  <a:srgbClr val="00535D"/>
                </a:solidFill>
              </a:rPr>
              <a:t>5</a:t>
            </a:r>
            <a:r>
              <a:rPr lang="en-US" sz="1200" b="1" u="sng" dirty="0" smtClean="0">
                <a:solidFill>
                  <a:srgbClr val="00535D"/>
                </a:solidFill>
              </a:rPr>
              <a:t>,000-$</a:t>
            </a:r>
            <a:r>
              <a:rPr lang="en-US" sz="1200" b="1" u="sng" dirty="0">
                <a:solidFill>
                  <a:srgbClr val="00535D"/>
                </a:solidFill>
              </a:rPr>
              <a:t>9</a:t>
            </a:r>
            <a:r>
              <a:rPr lang="en-US" sz="1200" b="1" u="sng" dirty="0" smtClean="0">
                <a:solidFill>
                  <a:srgbClr val="00535D"/>
                </a:solidFill>
              </a:rPr>
              <a:t>,999</a:t>
            </a:r>
            <a:endParaRPr lang="en-US" sz="1200" b="1" u="sng" dirty="0">
              <a:solidFill>
                <a:srgbClr val="00535D"/>
              </a:solidFill>
            </a:endParaRPr>
          </a:p>
          <a:p>
            <a:pPr fontAlgn="b"/>
            <a:r>
              <a:rPr lang="en-US" sz="1200" dirty="0"/>
              <a:t>Mr. and Mrs. Robert Bernard</a:t>
            </a:r>
          </a:p>
          <a:p>
            <a:pPr fontAlgn="b"/>
            <a:r>
              <a:rPr lang="en-US" sz="1200" dirty="0"/>
              <a:t>Carman, Callahan &amp; Ingham, LLP- Mr. Michael Ingham</a:t>
            </a:r>
          </a:p>
          <a:p>
            <a:pPr fontAlgn="b"/>
            <a:r>
              <a:rPr lang="en-US" sz="1200" dirty="0"/>
              <a:t>Carol &amp; Arnold </a:t>
            </a:r>
            <a:r>
              <a:rPr lang="en-US" sz="1200" dirty="0" err="1"/>
              <a:t>Wolowitz</a:t>
            </a:r>
            <a:r>
              <a:rPr lang="en-US" sz="1200" dirty="0"/>
              <a:t> Foundation, Inc.</a:t>
            </a:r>
          </a:p>
          <a:p>
            <a:pPr fontAlgn="b"/>
            <a:r>
              <a:rPr lang="en-US" sz="1200" dirty="0"/>
              <a:t>Corporate Synergies</a:t>
            </a:r>
          </a:p>
          <a:p>
            <a:pPr fontAlgn="b"/>
            <a:endParaRPr lang="en-US" sz="1200" dirty="0"/>
          </a:p>
          <a:p>
            <a:pPr fontAlgn="ctr"/>
            <a:endParaRPr lang="en-US" sz="1200" dirty="0"/>
          </a:p>
        </p:txBody>
      </p:sp>
      <p:sp>
        <p:nvSpPr>
          <p:cNvPr id="23" name="TextBox 22"/>
          <p:cNvSpPr txBox="1"/>
          <p:nvPr/>
        </p:nvSpPr>
        <p:spPr>
          <a:xfrm>
            <a:off x="4167400" y="4562729"/>
            <a:ext cx="3699164" cy="2308324"/>
          </a:xfrm>
          <a:prstGeom prst="rect">
            <a:avLst/>
          </a:prstGeom>
          <a:noFill/>
        </p:spPr>
        <p:txBody>
          <a:bodyPr wrap="square" rtlCol="0">
            <a:spAutoFit/>
          </a:bodyPr>
          <a:lstStyle/>
          <a:p>
            <a:r>
              <a:rPr lang="en-US" sz="1200" b="1" u="sng" dirty="0" smtClean="0">
                <a:solidFill>
                  <a:srgbClr val="00535D"/>
                </a:solidFill>
              </a:rPr>
              <a:t>$2,500-$4,999</a:t>
            </a:r>
          </a:p>
          <a:p>
            <a:pPr fontAlgn="b"/>
            <a:r>
              <a:rPr lang="en-US" sz="1200" dirty="0"/>
              <a:t>Abrams </a:t>
            </a:r>
            <a:r>
              <a:rPr lang="en-US" sz="1200" dirty="0" err="1"/>
              <a:t>Fensterman</a:t>
            </a:r>
            <a:r>
              <a:rPr lang="en-US" sz="1200" dirty="0"/>
              <a:t> LLP</a:t>
            </a:r>
          </a:p>
          <a:p>
            <a:pPr fontAlgn="b"/>
            <a:r>
              <a:rPr lang="en-US" sz="1200" dirty="0"/>
              <a:t>Dr. and Mrs. David A. </a:t>
            </a:r>
            <a:r>
              <a:rPr lang="en-US" sz="1200" dirty="0" err="1"/>
              <a:t>Abroff</a:t>
            </a:r>
            <a:endParaRPr lang="en-US" sz="1200" dirty="0"/>
          </a:p>
          <a:p>
            <a:pPr fontAlgn="b"/>
            <a:r>
              <a:rPr lang="en-US" sz="1200" dirty="0"/>
              <a:t>Allergan Neuroscience</a:t>
            </a:r>
          </a:p>
          <a:p>
            <a:pPr fontAlgn="b"/>
            <a:r>
              <a:rPr lang="en-US" sz="1200" dirty="0" err="1"/>
              <a:t>Amwins</a:t>
            </a:r>
            <a:r>
              <a:rPr lang="en-US" sz="1200" dirty="0"/>
              <a:t> Brokerage of New York</a:t>
            </a:r>
          </a:p>
          <a:p>
            <a:pPr fontAlgn="b"/>
            <a:r>
              <a:rPr lang="en-US" sz="1200" dirty="0"/>
              <a:t>BDR Management Inc.</a:t>
            </a:r>
          </a:p>
          <a:p>
            <a:pPr fontAlgn="b"/>
            <a:r>
              <a:rPr lang="en-US" sz="1200" dirty="0"/>
              <a:t>Mr. Dino </a:t>
            </a:r>
            <a:r>
              <a:rPr lang="en-US" sz="1200" dirty="0" err="1"/>
              <a:t>Carfora</a:t>
            </a:r>
            <a:endParaRPr lang="en-US" sz="1200" dirty="0"/>
          </a:p>
          <a:p>
            <a:pPr fontAlgn="b"/>
            <a:r>
              <a:rPr lang="en-US" sz="1200" dirty="0"/>
              <a:t>CJM Wealth Management LLC</a:t>
            </a:r>
          </a:p>
          <a:p>
            <a:pPr fontAlgn="b"/>
            <a:r>
              <a:rPr lang="en-US" sz="1200" dirty="0"/>
              <a:t>Contract Pharmacal Corp.</a:t>
            </a:r>
          </a:p>
          <a:p>
            <a:pPr fontAlgn="b"/>
            <a:r>
              <a:rPr lang="en-US" sz="1200" dirty="0" err="1"/>
              <a:t>Corieri</a:t>
            </a:r>
            <a:r>
              <a:rPr lang="en-US" sz="1200" dirty="0"/>
              <a:t> &amp; Associates, Inc.</a:t>
            </a:r>
          </a:p>
          <a:p>
            <a:pPr fontAlgn="ctr"/>
            <a:r>
              <a:rPr lang="en-US" sz="1200" dirty="0"/>
              <a:t>Mrs. and Mr. Margaret M. </a:t>
            </a:r>
            <a:r>
              <a:rPr lang="en-US" sz="1200" dirty="0" err="1"/>
              <a:t>Culkin</a:t>
            </a:r>
            <a:endParaRPr lang="en-US" sz="1200" dirty="0"/>
          </a:p>
          <a:p>
            <a:pPr fontAlgn="ctr"/>
            <a:endParaRPr lang="en-US" sz="1200" dirty="0"/>
          </a:p>
        </p:txBody>
      </p:sp>
      <p:sp>
        <p:nvSpPr>
          <p:cNvPr id="24" name="TextBox 23"/>
          <p:cNvSpPr txBox="1"/>
          <p:nvPr/>
        </p:nvSpPr>
        <p:spPr>
          <a:xfrm>
            <a:off x="8093464" y="1816489"/>
            <a:ext cx="3699164" cy="5262979"/>
          </a:xfrm>
          <a:prstGeom prst="rect">
            <a:avLst/>
          </a:prstGeom>
          <a:noFill/>
        </p:spPr>
        <p:txBody>
          <a:bodyPr wrap="square" rtlCol="0">
            <a:spAutoFit/>
          </a:bodyPr>
          <a:lstStyle/>
          <a:p>
            <a:pPr fontAlgn="b"/>
            <a:r>
              <a:rPr lang="en-US" sz="1200" dirty="0" smtClean="0"/>
              <a:t>Mr</a:t>
            </a:r>
            <a:r>
              <a:rPr lang="en-US" sz="1200" dirty="0"/>
              <a:t>. Lon T. </a:t>
            </a:r>
            <a:r>
              <a:rPr lang="en-US" sz="1200" dirty="0" err="1"/>
              <a:t>Dolber</a:t>
            </a:r>
            <a:endParaRPr lang="en-US" sz="1200" dirty="0"/>
          </a:p>
          <a:p>
            <a:pPr fontAlgn="b"/>
            <a:r>
              <a:rPr lang="en-US" sz="1200" dirty="0"/>
              <a:t>Emblem Health Services, LLC</a:t>
            </a:r>
          </a:p>
          <a:p>
            <a:pPr fontAlgn="b"/>
            <a:r>
              <a:rPr lang="en-US" sz="1200" dirty="0"/>
              <a:t>Empire National Bank</a:t>
            </a:r>
          </a:p>
          <a:p>
            <a:pPr fontAlgn="b"/>
            <a:r>
              <a:rPr lang="en-US" sz="1200" dirty="0"/>
              <a:t>Fuller  Lowenberg &amp; Co., CPA's- Mr. Thomas Lowenberg</a:t>
            </a:r>
          </a:p>
          <a:p>
            <a:pPr fontAlgn="b"/>
            <a:r>
              <a:rPr lang="en-US" sz="1200" dirty="0" err="1"/>
              <a:t>Furey</a:t>
            </a:r>
            <a:r>
              <a:rPr lang="en-US" sz="1200" dirty="0"/>
              <a:t> &amp; </a:t>
            </a:r>
            <a:r>
              <a:rPr lang="en-US" sz="1200" dirty="0" err="1"/>
              <a:t>Furey</a:t>
            </a:r>
            <a:r>
              <a:rPr lang="en-US" sz="1200" dirty="0"/>
              <a:t>, P.C.</a:t>
            </a:r>
          </a:p>
          <a:p>
            <a:pPr fontAlgn="b"/>
            <a:r>
              <a:rPr lang="en-US" sz="1200" dirty="0"/>
              <a:t>Garfunkel Wild, P.C.</a:t>
            </a:r>
          </a:p>
          <a:p>
            <a:pPr fontAlgn="b"/>
            <a:r>
              <a:rPr lang="en-US" sz="1200" dirty="0"/>
              <a:t>Gary Duff Designs, Ltd.</a:t>
            </a:r>
          </a:p>
          <a:p>
            <a:pPr fontAlgn="b"/>
            <a:r>
              <a:rPr lang="en-US" sz="1200" dirty="0" err="1"/>
              <a:t>Genatt</a:t>
            </a:r>
            <a:r>
              <a:rPr lang="en-US" sz="1200" dirty="0"/>
              <a:t> Associates Inc.</a:t>
            </a:r>
          </a:p>
          <a:p>
            <a:pPr fontAlgn="b"/>
            <a:r>
              <a:rPr lang="en-US" sz="1200" dirty="0"/>
              <a:t>Health/ROI</a:t>
            </a:r>
          </a:p>
          <a:p>
            <a:pPr fontAlgn="b"/>
            <a:r>
              <a:rPr lang="en-US" sz="1200" dirty="0"/>
              <a:t>Hofstra National Center for Suburban Studies</a:t>
            </a:r>
          </a:p>
          <a:p>
            <a:pPr fontAlgn="b"/>
            <a:r>
              <a:rPr lang="en-US" sz="1200" dirty="0"/>
              <a:t>JA Marketing</a:t>
            </a:r>
          </a:p>
          <a:p>
            <a:pPr fontAlgn="b"/>
            <a:r>
              <a:rPr lang="en-US" sz="1200" dirty="0"/>
              <a:t>Jackson Lewis P.C.</a:t>
            </a:r>
          </a:p>
          <a:p>
            <a:pPr fontAlgn="b"/>
            <a:r>
              <a:rPr lang="en-US" sz="1200" dirty="0"/>
              <a:t>Katz, Smith &amp; </a:t>
            </a:r>
            <a:r>
              <a:rPr lang="en-US" sz="1200" dirty="0" err="1"/>
              <a:t>Chwat</a:t>
            </a:r>
            <a:r>
              <a:rPr lang="en-US" sz="1200" dirty="0"/>
              <a:t>, P.C.- Ms. Kim Smith</a:t>
            </a:r>
          </a:p>
          <a:p>
            <a:pPr fontAlgn="b"/>
            <a:r>
              <a:rPr lang="en-US" sz="1200" dirty="0"/>
              <a:t>Medford Chemists, Inc.</a:t>
            </a:r>
          </a:p>
          <a:p>
            <a:pPr fontAlgn="b"/>
            <a:r>
              <a:rPr lang="en-US" sz="1200" dirty="0"/>
              <a:t>Mr. and Mrs. Sean G. Myles</a:t>
            </a:r>
          </a:p>
          <a:p>
            <a:pPr fontAlgn="b"/>
            <a:r>
              <a:rPr lang="en-US" sz="1200" dirty="0"/>
              <a:t>Mr. Kerry Phelan</a:t>
            </a:r>
          </a:p>
          <a:p>
            <a:pPr fontAlgn="b"/>
            <a:r>
              <a:rPr lang="en-US" sz="1200" dirty="0"/>
              <a:t>Mr. Dan Robinson</a:t>
            </a:r>
          </a:p>
          <a:p>
            <a:pPr fontAlgn="b"/>
            <a:r>
              <a:rPr lang="en-US" sz="1200" dirty="0"/>
              <a:t>New York State Elks Association, Inc.</a:t>
            </a:r>
          </a:p>
          <a:p>
            <a:pPr fontAlgn="b"/>
            <a:r>
              <a:rPr lang="en-US" sz="1200" dirty="0"/>
              <a:t>Onyx Packaging Corp.</a:t>
            </a:r>
          </a:p>
          <a:p>
            <a:pPr fontAlgn="b"/>
            <a:r>
              <a:rPr lang="en-US" sz="1200" dirty="0"/>
              <a:t>Philadelphia Insurance</a:t>
            </a:r>
          </a:p>
          <a:p>
            <a:pPr fontAlgn="b"/>
            <a:r>
              <a:rPr lang="en-US" sz="1200" dirty="0"/>
              <a:t>Shore Office Systems</a:t>
            </a:r>
          </a:p>
          <a:p>
            <a:pPr fontAlgn="b"/>
            <a:r>
              <a:rPr lang="en-US" sz="1200" dirty="0"/>
              <a:t>Signature Bank</a:t>
            </a:r>
          </a:p>
          <a:p>
            <a:pPr fontAlgn="b"/>
            <a:r>
              <a:rPr lang="en-US" sz="1200" dirty="0" err="1"/>
              <a:t>SIgnature</a:t>
            </a:r>
            <a:r>
              <a:rPr lang="en-US" sz="1200" dirty="0"/>
              <a:t> Securities Group</a:t>
            </a:r>
          </a:p>
          <a:p>
            <a:pPr fontAlgn="b"/>
            <a:r>
              <a:rPr lang="en-US" sz="1200" dirty="0"/>
              <a:t>Triple Crown Fundraising</a:t>
            </a:r>
          </a:p>
          <a:p>
            <a:pPr fontAlgn="b"/>
            <a:r>
              <a:rPr lang="en-US" sz="1200" dirty="0"/>
              <a:t>True Earth Health Products LLC</a:t>
            </a:r>
          </a:p>
          <a:p>
            <a:pPr fontAlgn="b"/>
            <a:r>
              <a:rPr lang="en-US" sz="1200" dirty="0"/>
              <a:t>VRD Contracting</a:t>
            </a:r>
          </a:p>
        </p:txBody>
      </p:sp>
      <p:graphicFrame>
        <p:nvGraphicFramePr>
          <p:cNvPr id="3" name="Table 2"/>
          <p:cNvGraphicFramePr>
            <a:graphicFrameLocks noGrp="1"/>
          </p:cNvGraphicFramePr>
          <p:nvPr>
            <p:extLst>
              <p:ext uri="{D42A27DB-BD31-4B8C-83A1-F6EECF244321}">
                <p14:modId xmlns:p14="http://schemas.microsoft.com/office/powerpoint/2010/main" val="1874561873"/>
              </p:ext>
            </p:extLst>
          </p:nvPr>
        </p:nvGraphicFramePr>
        <p:xfrm>
          <a:off x="405067" y="2868170"/>
          <a:ext cx="3439237" cy="1067161"/>
        </p:xfrm>
        <a:graphic>
          <a:graphicData uri="http://schemas.openxmlformats.org/drawingml/2006/table">
            <a:tbl>
              <a:tblPr>
                <a:tableStyleId>{5C22544A-7EE6-4342-B048-85BDC9FD1C3A}</a:tableStyleId>
              </a:tblPr>
              <a:tblGrid>
                <a:gridCol w="3439237"/>
              </a:tblGrid>
              <a:tr h="82364">
                <a:tc>
                  <a:txBody>
                    <a:bodyPr/>
                    <a:lstStyle/>
                    <a:p>
                      <a:pPr algn="l" fontAlgn="b"/>
                      <a:r>
                        <a:rPr lang="en-US" sz="1200" u="none" strike="noStrike" dirty="0">
                          <a:effectLst/>
                        </a:rPr>
                        <a:t>Bethpage Federal Credit Union</a:t>
                      </a:r>
                      <a:endParaRPr lang="en-US" sz="1200" b="0" i="0" u="none" strike="noStrike" dirty="0">
                        <a:effectLst/>
                        <a:latin typeface="MS Sans Serif"/>
                      </a:endParaRPr>
                    </a:p>
                  </a:txBody>
                  <a:tcPr marL="9525" marR="9525" marT="9525" marB="0" anchor="b">
                    <a:solidFill>
                      <a:schemeClr val="bg1"/>
                    </a:solidFill>
                  </a:tcPr>
                </a:tc>
              </a:tr>
              <a:tr h="218689">
                <a:tc>
                  <a:txBody>
                    <a:bodyPr/>
                    <a:lstStyle/>
                    <a:p>
                      <a:pPr algn="l" fontAlgn="b"/>
                      <a:r>
                        <a:rPr lang="en-US" sz="1200" u="none" strike="noStrike" dirty="0">
                          <a:effectLst/>
                        </a:rPr>
                        <a:t>Professional Group Plans Inc.- Mr. Stephen </a:t>
                      </a:r>
                      <a:r>
                        <a:rPr lang="en-US" sz="1200" u="none" strike="noStrike" dirty="0" err="1">
                          <a:effectLst/>
                        </a:rPr>
                        <a:t>Louro</a:t>
                      </a:r>
                      <a:endParaRPr lang="en-US" sz="1200" b="0" i="0" u="none" strike="noStrike" dirty="0">
                        <a:effectLst/>
                        <a:latin typeface="MS Sans Serif"/>
                      </a:endParaRPr>
                    </a:p>
                  </a:txBody>
                  <a:tcPr marL="9525" marR="9525" marT="9525" marB="0" anchor="b">
                    <a:solidFill>
                      <a:schemeClr val="bg1"/>
                    </a:solidFill>
                  </a:tcPr>
                </a:tc>
              </a:tr>
              <a:tr h="218689">
                <a:tc>
                  <a:txBody>
                    <a:bodyPr/>
                    <a:lstStyle/>
                    <a:p>
                      <a:pPr algn="l" fontAlgn="b"/>
                      <a:r>
                        <a:rPr lang="en-US" sz="1200" u="none" strike="noStrike" dirty="0">
                          <a:effectLst/>
                        </a:rPr>
                        <a:t>Sterling National Bank Charitable Foundation</a:t>
                      </a:r>
                      <a:endParaRPr lang="en-US" sz="1200" b="0" i="0" u="none" strike="noStrike" dirty="0">
                        <a:effectLst/>
                        <a:latin typeface="MS Sans Serif"/>
                      </a:endParaRPr>
                    </a:p>
                  </a:txBody>
                  <a:tcPr marL="9525" marR="9525" marT="9525" marB="0" anchor="b">
                    <a:solidFill>
                      <a:schemeClr val="bg1"/>
                    </a:solidFill>
                  </a:tcPr>
                </a:tc>
              </a:tr>
              <a:tr h="218689">
                <a:tc>
                  <a:txBody>
                    <a:bodyPr/>
                    <a:lstStyle/>
                    <a:p>
                      <a:pPr algn="l" fontAlgn="b"/>
                      <a:r>
                        <a:rPr lang="en-US" sz="1200" u="none" strike="noStrike" dirty="0">
                          <a:effectLst/>
                        </a:rPr>
                        <a:t>WE Transport/Towne Bus Corp.</a:t>
                      </a:r>
                      <a:endParaRPr lang="en-US" sz="1200" b="0" i="0" u="none" strike="noStrike" dirty="0">
                        <a:effectLst/>
                        <a:latin typeface="MS Sans Serif"/>
                      </a:endParaRPr>
                    </a:p>
                  </a:txBody>
                  <a:tcPr marL="9525" marR="9525" marT="9525" marB="0" anchor="b">
                    <a:solidFill>
                      <a:schemeClr val="bg1"/>
                    </a:solidFill>
                  </a:tcPr>
                </a:tc>
              </a:tr>
              <a:tr h="218689">
                <a:tc>
                  <a:txBody>
                    <a:bodyPr/>
                    <a:lstStyle/>
                    <a:p>
                      <a:pPr algn="l" fontAlgn="b"/>
                      <a:r>
                        <a:rPr lang="en-US" sz="1200" u="none" strike="noStrike" dirty="0">
                          <a:effectLst/>
                        </a:rPr>
                        <a:t>Mr. and Mrs. Barry Winter</a:t>
                      </a:r>
                      <a:endParaRPr lang="en-US" sz="1200" b="0" i="0" u="none" strike="noStrike" dirty="0">
                        <a:effectLst/>
                        <a:latin typeface="MS Sans Serif"/>
                      </a:endParaRPr>
                    </a:p>
                  </a:txBody>
                  <a:tcPr marL="9525" marR="9525" marT="9525" marB="0" anchor="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61849354"/>
              </p:ext>
            </p:extLst>
          </p:nvPr>
        </p:nvGraphicFramePr>
        <p:xfrm>
          <a:off x="0" y="8509000"/>
          <a:ext cx="2730500" cy="10243976"/>
        </p:xfrm>
        <a:graphic>
          <a:graphicData uri="http://schemas.openxmlformats.org/drawingml/2006/table">
            <a:tbl>
              <a:tblPr>
                <a:tableStyleId>{5C22544A-7EE6-4342-B048-85BDC9FD1C3A}</a:tableStyleId>
              </a:tblPr>
              <a:tblGrid>
                <a:gridCol w="2730500"/>
              </a:tblGrid>
              <a:tr h="219682">
                <a:tc>
                  <a:txBody>
                    <a:bodyPr/>
                    <a:lstStyle/>
                    <a:p>
                      <a:endParaRPr lang="en-US" dirty="0"/>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dirty="0"/>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426441">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a:p>
                  </a:txBody>
                  <a:tcPr marL="6181" marR="6181" marT="6181" marB="0" anchor="b"/>
                </a:tc>
              </a:tr>
              <a:tr h="219682">
                <a:tc>
                  <a:txBody>
                    <a:bodyPr/>
                    <a:lstStyle/>
                    <a:p>
                      <a:endParaRPr lang="en-US" dirty="0"/>
                    </a:p>
                  </a:txBody>
                  <a:tcPr marL="6181" marR="6181" marT="6181" marB="0" anchor="b"/>
                </a:tc>
              </a:tr>
            </a:tbl>
          </a:graphicData>
        </a:graphic>
      </p:graphicFrame>
    </p:spTree>
    <p:extLst>
      <p:ext uri="{BB962C8B-B14F-4D97-AF65-F5344CB8AC3E}">
        <p14:creationId xmlns:p14="http://schemas.microsoft.com/office/powerpoint/2010/main" val="113738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48" y="996117"/>
            <a:ext cx="12192001" cy="51954"/>
          </a:xfrm>
          <a:prstGeom prst="rect">
            <a:avLst/>
          </a:prstGeom>
          <a:solidFill>
            <a:srgbClr val="00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13742" y="1174532"/>
            <a:ext cx="3552321" cy="830997"/>
          </a:xfrm>
          <a:prstGeom prst="rect">
            <a:avLst/>
          </a:prstGeom>
        </p:spPr>
        <p:txBody>
          <a:bodyPr wrap="square">
            <a:spAutoFit/>
          </a:bodyPr>
          <a:lstStyle/>
          <a:p>
            <a:pPr fontAlgn="ctr"/>
            <a:endParaRPr lang="en-US" sz="1200" dirty="0" smtClean="0"/>
          </a:p>
          <a:p>
            <a:pPr fontAlgn="ctr"/>
            <a:endParaRPr lang="en-US" sz="1200" dirty="0" smtClean="0"/>
          </a:p>
          <a:p>
            <a:endParaRPr lang="en-US" sz="1200" dirty="0"/>
          </a:p>
          <a:p>
            <a:endParaRPr lang="en-US" sz="1200" dirty="0" smtClean="0">
              <a:solidFill>
                <a:srgbClr val="00535D"/>
              </a:solidFill>
            </a:endParaRPr>
          </a:p>
        </p:txBody>
      </p:sp>
      <p:sp>
        <p:nvSpPr>
          <p:cNvPr id="17" name="Rectangle 16"/>
          <p:cNvSpPr/>
          <p:nvPr/>
        </p:nvSpPr>
        <p:spPr>
          <a:xfrm>
            <a:off x="103961" y="956587"/>
            <a:ext cx="5543313" cy="830997"/>
          </a:xfrm>
          <a:prstGeom prst="rect">
            <a:avLst/>
          </a:prstGeom>
        </p:spPr>
        <p:txBody>
          <a:bodyPr wrap="square">
            <a:spAutoFit/>
          </a:bodyPr>
          <a:lstStyle/>
          <a:p>
            <a:endParaRPr lang="en-US" sz="1200" b="1" u="sng" dirty="0" smtClean="0">
              <a:solidFill>
                <a:srgbClr val="00535D"/>
              </a:solidFill>
            </a:endParaRPr>
          </a:p>
          <a:p>
            <a:r>
              <a:rPr lang="en-US" sz="1200" b="1" u="sng" dirty="0" smtClean="0">
                <a:solidFill>
                  <a:srgbClr val="00535D"/>
                </a:solidFill>
              </a:rPr>
              <a:t>$1,000-$2,499</a:t>
            </a:r>
          </a:p>
          <a:p>
            <a:endParaRPr lang="en-US" sz="1200" dirty="0"/>
          </a:p>
          <a:p>
            <a:endParaRPr lang="en-US" sz="1200" dirty="0">
              <a:solidFill>
                <a:srgbClr val="00535D"/>
              </a:solidFill>
            </a:endParaRPr>
          </a:p>
        </p:txBody>
      </p:sp>
      <p:sp>
        <p:nvSpPr>
          <p:cNvPr id="20" name="Rectangle 19"/>
          <p:cNvSpPr/>
          <p:nvPr/>
        </p:nvSpPr>
        <p:spPr>
          <a:xfrm>
            <a:off x="7145951" y="1235188"/>
            <a:ext cx="3552321" cy="4524315"/>
          </a:xfrm>
          <a:prstGeom prst="rect">
            <a:avLst/>
          </a:prstGeom>
        </p:spPr>
        <p:txBody>
          <a:bodyPr wrap="square">
            <a:spAutoFit/>
          </a:bodyPr>
          <a:lstStyle/>
          <a:p>
            <a:pPr fontAlgn="b"/>
            <a:r>
              <a:rPr lang="en-US" sz="1200" dirty="0" smtClean="0"/>
              <a:t>Reuben Warner Foundation</a:t>
            </a:r>
          </a:p>
          <a:p>
            <a:pPr fontAlgn="b"/>
            <a:r>
              <a:rPr lang="en-US" sz="1200" dirty="0" smtClean="0"/>
              <a:t>Risk </a:t>
            </a:r>
            <a:r>
              <a:rPr lang="en-US" sz="1200" dirty="0"/>
              <a:t>Management International</a:t>
            </a:r>
          </a:p>
          <a:p>
            <a:pPr fontAlgn="b"/>
            <a:r>
              <a:rPr lang="en-US" sz="1200" dirty="0"/>
              <a:t>Rocco's Auto Transport</a:t>
            </a:r>
          </a:p>
          <a:p>
            <a:pPr fontAlgn="b"/>
            <a:r>
              <a:rPr lang="en-US" sz="1200" dirty="0"/>
              <a:t>Ruskin, </a:t>
            </a:r>
            <a:r>
              <a:rPr lang="en-US" sz="1200" dirty="0" err="1"/>
              <a:t>Moscou</a:t>
            </a:r>
            <a:r>
              <a:rPr lang="en-US" sz="1200" dirty="0"/>
              <a:t>, &amp; </a:t>
            </a:r>
            <a:r>
              <a:rPr lang="en-US" sz="1200" dirty="0" err="1"/>
              <a:t>Faltischek</a:t>
            </a:r>
            <a:endParaRPr lang="en-US" sz="1200" dirty="0"/>
          </a:p>
          <a:p>
            <a:pPr fontAlgn="b"/>
            <a:r>
              <a:rPr lang="en-US" sz="1200" dirty="0"/>
              <a:t>Ms. Megan Ryan</a:t>
            </a:r>
          </a:p>
          <a:p>
            <a:pPr fontAlgn="b"/>
            <a:r>
              <a:rPr lang="en-US" sz="1200" dirty="0"/>
              <a:t>Mr. &amp; Mrs. Gerard H. Schmitt</a:t>
            </a:r>
          </a:p>
          <a:p>
            <a:pPr fontAlgn="b"/>
            <a:r>
              <a:rPr lang="en-US" sz="1200" dirty="0"/>
              <a:t>SMBC Global Foundation, Inc.</a:t>
            </a:r>
          </a:p>
          <a:p>
            <a:pPr fontAlgn="b"/>
            <a:r>
              <a:rPr lang="en-US" sz="1200" dirty="0" smtClean="0"/>
              <a:t>St. Joseph's College</a:t>
            </a:r>
          </a:p>
          <a:p>
            <a:pPr fontAlgn="b"/>
            <a:r>
              <a:rPr lang="en-US" sz="1200" dirty="0" smtClean="0"/>
              <a:t>Mr. and Mrs. Brian F. Stone</a:t>
            </a:r>
          </a:p>
          <a:p>
            <a:pPr fontAlgn="b"/>
            <a:r>
              <a:rPr lang="en-US" sz="1200" dirty="0" err="1" smtClean="0"/>
              <a:t>Tabat</a:t>
            </a:r>
            <a:r>
              <a:rPr lang="en-US" sz="1200" dirty="0" smtClean="0"/>
              <a:t>, Cohen, Blum &amp; </a:t>
            </a:r>
            <a:r>
              <a:rPr lang="en-US" sz="1200" dirty="0" err="1" smtClean="0"/>
              <a:t>Yovino</a:t>
            </a:r>
            <a:r>
              <a:rPr lang="en-US" sz="1200" dirty="0" smtClean="0"/>
              <a:t>, PC</a:t>
            </a:r>
          </a:p>
          <a:p>
            <a:pPr fontAlgn="b"/>
            <a:r>
              <a:rPr lang="en-US" sz="1200" dirty="0" smtClean="0"/>
              <a:t>The Patchogue Theatre</a:t>
            </a:r>
          </a:p>
          <a:p>
            <a:pPr fontAlgn="b"/>
            <a:r>
              <a:rPr lang="en-US" sz="1200" dirty="0" err="1" smtClean="0"/>
              <a:t>Tritec</a:t>
            </a:r>
            <a:r>
              <a:rPr lang="en-US" sz="1200" dirty="0" smtClean="0"/>
              <a:t> Real Estate Company</a:t>
            </a:r>
          </a:p>
          <a:p>
            <a:pPr fontAlgn="b"/>
            <a:r>
              <a:rPr lang="en-US" sz="1200" dirty="0" err="1" smtClean="0"/>
              <a:t>Ms.Lisa</a:t>
            </a:r>
            <a:r>
              <a:rPr lang="en-US" sz="1200" dirty="0" smtClean="0"/>
              <a:t> </a:t>
            </a:r>
            <a:r>
              <a:rPr lang="en-US" sz="1200" dirty="0" smtClean="0"/>
              <a:t>Turk</a:t>
            </a:r>
          </a:p>
          <a:p>
            <a:pPr fontAlgn="b"/>
            <a:r>
              <a:rPr lang="en-US" sz="1200" dirty="0" smtClean="0"/>
              <a:t>Vanguard</a:t>
            </a:r>
          </a:p>
          <a:p>
            <a:pPr fontAlgn="b"/>
            <a:r>
              <a:rPr lang="en-US" sz="1200" dirty="0" smtClean="0"/>
              <a:t>Vinnie's Mulberry Street</a:t>
            </a:r>
          </a:p>
          <a:p>
            <a:pPr fontAlgn="b"/>
            <a:r>
              <a:rPr lang="en-US" sz="1200" dirty="0" smtClean="0"/>
              <a:t>Mr. and Mrs. George Vogel</a:t>
            </a:r>
          </a:p>
          <a:p>
            <a:pPr fontAlgn="b"/>
            <a:r>
              <a:rPr lang="en-US" sz="1200" dirty="0" smtClean="0"/>
              <a:t>West RAC Construction Corp.</a:t>
            </a:r>
          </a:p>
          <a:p>
            <a:pPr fontAlgn="b"/>
            <a:r>
              <a:rPr lang="en-US" sz="1200" dirty="0" smtClean="0"/>
              <a:t>Winter Bros.</a:t>
            </a:r>
          </a:p>
          <a:p>
            <a:pPr fontAlgn="b"/>
            <a:r>
              <a:rPr lang="en-US" sz="1200" dirty="0" err="1" smtClean="0"/>
              <a:t>Zabar's</a:t>
            </a:r>
            <a:r>
              <a:rPr lang="en-US" sz="1200" dirty="0" smtClean="0"/>
              <a:t> &amp; Co., Inc.</a:t>
            </a:r>
          </a:p>
          <a:p>
            <a:pPr fontAlgn="ctr"/>
            <a:endParaRPr lang="en-US" sz="1200" dirty="0" smtClean="0"/>
          </a:p>
          <a:p>
            <a:pPr fontAlgn="ctr"/>
            <a:endParaRPr lang="en-US" sz="1200" dirty="0"/>
          </a:p>
          <a:p>
            <a:pPr fontAlgn="ctr"/>
            <a:endParaRPr lang="en-US" sz="1200" dirty="0"/>
          </a:p>
          <a:p>
            <a:endParaRPr lang="en-US" sz="1200" b="1" u="sng" dirty="0">
              <a:solidFill>
                <a:srgbClr val="00535D"/>
              </a:solidFill>
            </a:endParaRPr>
          </a:p>
          <a:p>
            <a:endParaRPr lang="en-US" sz="1200" dirty="0" smtClean="0">
              <a:solidFill>
                <a:srgbClr val="00535D"/>
              </a:solidFill>
            </a:endParaRPr>
          </a:p>
        </p:txBody>
      </p:sp>
      <p:sp>
        <p:nvSpPr>
          <p:cNvPr id="22" name="Text Box 2"/>
          <p:cNvSpPr txBox="1">
            <a:spLocks noChangeArrowheads="1"/>
          </p:cNvSpPr>
          <p:nvPr/>
        </p:nvSpPr>
        <p:spPr bwMode="auto">
          <a:xfrm>
            <a:off x="0" y="-9739"/>
            <a:ext cx="12200902" cy="1014412"/>
          </a:xfrm>
          <a:prstGeom prst="rect">
            <a:avLst/>
          </a:prstGeom>
          <a:solidFill>
            <a:schemeClr val="tx1">
              <a:lumMod val="85000"/>
              <a:lumOff val="15000"/>
            </a:schemeClr>
          </a:solidFill>
          <a:ln>
            <a:noFill/>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3" name="Picture 3" descr="UCP LI Logo No Tag-Transparent background -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4" name="Text Box 4"/>
          <p:cNvSpPr txBox="1">
            <a:spLocks noChangeArrowheads="1"/>
          </p:cNvSpPr>
          <p:nvPr/>
        </p:nvSpPr>
        <p:spPr bwMode="auto">
          <a:xfrm>
            <a:off x="10109846" y="214018"/>
            <a:ext cx="1682782" cy="655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398496"/>
                </a:solidFill>
                <a:effectLst/>
                <a:latin typeface="Times New Roman" panose="02020603050405020304" pitchFamily="18" charset="0"/>
              </a:rPr>
              <a:t>DONORS</a:t>
            </a:r>
            <a:endParaRPr kumimoji="0" lang="en-US" altLang="en-US" sz="3000" b="0" i="0" u="none" strike="noStrike" cap="none" normalizeH="0" baseline="0" dirty="0" smtClean="0">
              <a:ln>
                <a:noFill/>
              </a:ln>
              <a:solidFill>
                <a:schemeClr val="tx1"/>
              </a:solidFill>
              <a:effectLst/>
              <a:latin typeface="Arial" panose="020B0604020202020204" pitchFamily="34" charset="0"/>
            </a:endParaRPr>
          </a:p>
        </p:txBody>
      </p:sp>
      <p:sp>
        <p:nvSpPr>
          <p:cNvPr id="5" name="Control 1"/>
          <p:cNvSpPr>
            <a:spLocks noChangeArrowheads="1" noChangeShapeType="1"/>
          </p:cNvSpPr>
          <p:nvPr/>
        </p:nvSpPr>
        <p:spPr bwMode="auto">
          <a:xfrm>
            <a:off x="21694775" y="9513888"/>
            <a:ext cx="3251200" cy="127920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317569685"/>
              </p:ext>
            </p:extLst>
          </p:nvPr>
        </p:nvGraphicFramePr>
        <p:xfrm>
          <a:off x="603487" y="17743815"/>
          <a:ext cx="1632347" cy="25279789"/>
        </p:xfrm>
        <a:graphic>
          <a:graphicData uri="http://schemas.openxmlformats.org/drawingml/2006/table">
            <a:tbl>
              <a:tblPr>
                <a:tableStyleId>{5C22544A-7EE6-4342-B048-85BDC9FD1C3A}</a:tableStyleId>
              </a:tblPr>
              <a:tblGrid>
                <a:gridCol w="1632347"/>
              </a:tblGrid>
              <a:tr h="373686">
                <a:tc>
                  <a:txBody>
                    <a:bodyPr/>
                    <a:lstStyle/>
                    <a:p>
                      <a:endParaRPr lang="en-US"/>
                    </a:p>
                  </a:txBody>
                  <a:tcPr marL="3128" marR="3128" marT="3128" marB="0" anchor="b"/>
                </a:tc>
              </a:tr>
              <a:tr h="558945">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373686">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558945">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558945">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373686">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188428">
                <a:tc>
                  <a:txBody>
                    <a:bodyPr/>
                    <a:lstStyle/>
                    <a:p>
                      <a:endParaRPr lang="en-US"/>
                    </a:p>
                  </a:txBody>
                  <a:tcPr marL="3128" marR="3128" marT="3128" marB="0" anchor="b"/>
                </a:tc>
              </a:tr>
              <a:tr h="373686">
                <a:tc>
                  <a:txBody>
                    <a:bodyPr/>
                    <a:lstStyle/>
                    <a:p>
                      <a:endParaRPr lang="en-US"/>
                    </a:p>
                  </a:txBody>
                  <a:tcPr marL="3128" marR="3128" marT="3128" marB="0" anchor="b"/>
                </a:tc>
              </a:tr>
              <a:tr h="738921">
                <a:tc>
                  <a:txBody>
                    <a:bodyPr/>
                    <a:lstStyle/>
                    <a:p>
                      <a:endParaRPr lang="en-US"/>
                    </a:p>
                  </a:txBody>
                  <a:tcPr marL="3128" marR="3128" marT="3128" marB="0" anchor="b"/>
                </a:tc>
              </a:tr>
              <a:tr h="1110429">
                <a:tc>
                  <a:txBody>
                    <a:bodyPr/>
                    <a:lstStyle/>
                    <a:p>
                      <a:endParaRPr lang="en-US"/>
                    </a:p>
                  </a:txBody>
                  <a:tcPr marL="3128" marR="3128" marT="3128" marB="0" anchor="b"/>
                </a:tc>
              </a:tr>
              <a:tr h="57307">
                <a:tc>
                  <a:txBody>
                    <a:bodyPr/>
                    <a:lstStyle/>
                    <a:p>
                      <a:endParaRPr lang="en-US" dirty="0"/>
                    </a:p>
                  </a:txBody>
                  <a:tcPr marL="3128" marR="3128" marT="3128"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18638979"/>
              </p:ext>
            </p:extLst>
          </p:nvPr>
        </p:nvGraphicFramePr>
        <p:xfrm>
          <a:off x="324642" y="1402695"/>
          <a:ext cx="2819997" cy="2886075"/>
        </p:xfrm>
        <a:graphic>
          <a:graphicData uri="http://schemas.openxmlformats.org/drawingml/2006/table">
            <a:tbl>
              <a:tblPr>
                <a:tableStyleId>{5C22544A-7EE6-4342-B048-85BDC9FD1C3A}</a:tableStyleId>
              </a:tblPr>
              <a:tblGrid>
                <a:gridCol w="2819997"/>
              </a:tblGrid>
              <a:tr h="166781">
                <a:tc>
                  <a:txBody>
                    <a:bodyPr/>
                    <a:lstStyle/>
                    <a:p>
                      <a:pPr algn="l" fontAlgn="b"/>
                      <a:r>
                        <a:rPr lang="en-US" sz="1200" u="none" strike="noStrike" dirty="0" err="1">
                          <a:effectLst/>
                        </a:rPr>
                        <a:t>Advantex</a:t>
                      </a:r>
                      <a:r>
                        <a:rPr lang="en-US" sz="1200" u="none" strike="noStrike" dirty="0">
                          <a:effectLst/>
                        </a:rPr>
                        <a:t> Solutions, Inc.</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All Points Bus Upholstery &amp; </a:t>
                      </a:r>
                      <a:r>
                        <a:rPr lang="en-US" sz="1200" u="none" strike="noStrike" dirty="0" err="1" smtClean="0">
                          <a:effectLst/>
                        </a:rPr>
                        <a:t>Supplies,Inc</a:t>
                      </a:r>
                      <a:r>
                        <a:rPr lang="en-US" sz="1200" u="none" strike="noStrike" dirty="0" smtClean="0">
                          <a:effectLst/>
                        </a:rPr>
                        <a:t>.</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Arbor Realty Trust</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err="1">
                          <a:effectLst/>
                        </a:rPr>
                        <a:t>AssuredPartners</a:t>
                      </a:r>
                      <a:r>
                        <a:rPr lang="en-US" sz="1200" u="none" strike="noStrike" dirty="0">
                          <a:effectLst/>
                        </a:rPr>
                        <a:t> Northeast, LLC</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AXA Foundation</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Barnwell House of Tires, Inc.</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err="1">
                          <a:effectLst/>
                        </a:rPr>
                        <a:t>Berdon</a:t>
                      </a:r>
                      <a:r>
                        <a:rPr lang="en-US" sz="1200" u="none" strike="noStrike" dirty="0">
                          <a:effectLst/>
                        </a:rPr>
                        <a:t> LLP</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BK Fire Suppression &amp; Security Systems</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Bodies Unlimited Corp.</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Brake Service Group</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Channing P &amp; Carol K Hayes Rev </a:t>
                      </a:r>
                      <a:r>
                        <a:rPr lang="en-US" sz="1200" u="none" strike="noStrike" dirty="0" err="1">
                          <a:effectLst/>
                        </a:rPr>
                        <a:t>Tr</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Ms. Adriana F. Cleveland</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Cohn </a:t>
                      </a:r>
                      <a:r>
                        <a:rPr lang="en-US" sz="1200" u="none" strike="noStrike" dirty="0" err="1">
                          <a:effectLst/>
                        </a:rPr>
                        <a:t>Reznick</a:t>
                      </a:r>
                      <a:r>
                        <a:rPr lang="en-US" sz="1200" u="none" strike="noStrike" dirty="0">
                          <a:effectLst/>
                        </a:rPr>
                        <a:t>, LLP</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Mr. &amp; Mrs. Louis </a:t>
                      </a:r>
                      <a:r>
                        <a:rPr lang="en-US" sz="1200" u="none" strike="noStrike" dirty="0" err="1">
                          <a:effectLst/>
                        </a:rPr>
                        <a:t>Commisso</a:t>
                      </a:r>
                      <a:endParaRPr lang="en-US" sz="1200" b="0" i="0" u="none" strike="noStrike" dirty="0">
                        <a:effectLst/>
                        <a:latin typeface="MS Sans Serif"/>
                      </a:endParaRPr>
                    </a:p>
                  </a:txBody>
                  <a:tcPr marL="9525" marR="9525" marT="9525" marB="0" anchor="b">
                    <a:solidFill>
                      <a:schemeClr val="bg1"/>
                    </a:solidFill>
                  </a:tcPr>
                </a:tc>
              </a:tr>
              <a:tr h="166781">
                <a:tc>
                  <a:txBody>
                    <a:bodyPr/>
                    <a:lstStyle/>
                    <a:p>
                      <a:pPr algn="l" fontAlgn="b"/>
                      <a:r>
                        <a:rPr lang="en-US" sz="1200" u="none" strike="noStrike" dirty="0">
                          <a:effectLst/>
                        </a:rPr>
                        <a:t>Community Care Home Health Services</a:t>
                      </a:r>
                      <a:endParaRPr lang="en-US" sz="1200" b="0" i="0" u="none" strike="noStrike" dirty="0">
                        <a:effectLst/>
                        <a:latin typeface="MS Sans Serif"/>
                      </a:endParaRPr>
                    </a:p>
                  </a:txBody>
                  <a:tcPr marL="9525" marR="9525" marT="9525" marB="0" anchor="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78838969"/>
              </p:ext>
            </p:extLst>
          </p:nvPr>
        </p:nvGraphicFramePr>
        <p:xfrm>
          <a:off x="3694923" y="1322374"/>
          <a:ext cx="2818075" cy="5457895"/>
        </p:xfrm>
        <a:graphic>
          <a:graphicData uri="http://schemas.openxmlformats.org/drawingml/2006/table">
            <a:tbl>
              <a:tblPr>
                <a:tableStyleId>{5C22544A-7EE6-4342-B048-85BDC9FD1C3A}</a:tableStyleId>
              </a:tblPr>
              <a:tblGrid>
                <a:gridCol w="2818075"/>
              </a:tblGrid>
              <a:tr h="180005">
                <a:tc>
                  <a:txBody>
                    <a:bodyPr/>
                    <a:lstStyle/>
                    <a:p>
                      <a:pPr algn="l" fontAlgn="b"/>
                      <a:r>
                        <a:rPr lang="en-US" sz="1200" u="none" strike="noStrike" dirty="0" smtClean="0">
                          <a:effectLst/>
                        </a:rPr>
                        <a:t>Mr. Eric Goldsmith</a:t>
                      </a:r>
                    </a:p>
                    <a:p>
                      <a:pPr algn="l" fontAlgn="b"/>
                      <a:r>
                        <a:rPr lang="en-US" sz="1200" u="none" strike="noStrike" dirty="0" smtClean="0">
                          <a:effectLst/>
                        </a:rPr>
                        <a:t>Mr. Glenn </a:t>
                      </a:r>
                      <a:r>
                        <a:rPr lang="en-US" sz="1200" u="none" strike="noStrike" dirty="0" err="1" smtClean="0">
                          <a:effectLst/>
                        </a:rPr>
                        <a:t>Glubiak</a:t>
                      </a:r>
                      <a:endParaRPr lang="en-US" sz="1200" u="none" strike="noStrike" dirty="0" smtClean="0">
                        <a:effectLst/>
                      </a:endParaRPr>
                    </a:p>
                    <a:p>
                      <a:pPr algn="l" fontAlgn="b"/>
                      <a:r>
                        <a:rPr lang="en-US" sz="1200" u="none" strike="noStrike" dirty="0" smtClean="0">
                          <a:effectLst/>
                        </a:rPr>
                        <a:t>Healthcare</a:t>
                      </a:r>
                      <a:r>
                        <a:rPr lang="en-US" sz="1200" u="none" strike="noStrike" baseline="0" dirty="0" smtClean="0">
                          <a:effectLst/>
                        </a:rPr>
                        <a:t> Management Solutions LLC</a:t>
                      </a:r>
                      <a:endParaRPr lang="en-US" sz="1200" u="none" strike="noStrike" dirty="0" smtClean="0">
                        <a:effectLst/>
                      </a:endParaRPr>
                    </a:p>
                    <a:p>
                      <a:pPr algn="l" fontAlgn="b"/>
                      <a:r>
                        <a:rPr lang="en-US" sz="1200" u="none" strike="noStrike" dirty="0" smtClean="0">
                          <a:effectLst/>
                        </a:rPr>
                        <a:t>Hine Bros international</a:t>
                      </a:r>
                    </a:p>
                    <a:p>
                      <a:pPr algn="l" fontAlgn="b"/>
                      <a:r>
                        <a:rPr lang="en-US" sz="1200" u="none" strike="noStrike" dirty="0" smtClean="0">
                          <a:effectLst/>
                        </a:rPr>
                        <a:t>Hofstra University</a:t>
                      </a:r>
                    </a:p>
                    <a:p>
                      <a:pPr algn="l" fontAlgn="b"/>
                      <a:r>
                        <a:rPr lang="en-US" sz="1200" u="none" strike="noStrike" dirty="0" smtClean="0">
                          <a:effectLst/>
                        </a:rPr>
                        <a:t>Mr. &amp; Mrs. Michael Ingham</a:t>
                      </a:r>
                    </a:p>
                    <a:p>
                      <a:pPr algn="l" fontAlgn="b"/>
                      <a:r>
                        <a:rPr lang="en-US" sz="1200" u="none" strike="noStrike" dirty="0" smtClean="0">
                          <a:effectLst/>
                        </a:rPr>
                        <a:t>Jackson </a:t>
                      </a:r>
                      <a:r>
                        <a:rPr lang="en-US" sz="1200" u="none" strike="noStrike" dirty="0">
                          <a:effectLst/>
                        </a:rPr>
                        <a:t>Lewis LLP</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Janney Montgomery Scott LLC</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Ms. Janine C. Klein</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Lessing's, INC.</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Mr. </a:t>
                      </a:r>
                      <a:r>
                        <a:rPr lang="en-US" sz="1200" u="none" strike="noStrike" dirty="0" err="1">
                          <a:effectLst/>
                        </a:rPr>
                        <a:t>Natale</a:t>
                      </a:r>
                      <a:r>
                        <a:rPr lang="en-US" sz="1200" u="none" strike="noStrike" dirty="0">
                          <a:effectLst/>
                        </a:rPr>
                        <a:t> Lanza</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Mr. &amp; Mrs. Lawrence Levy</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Lewis, </a:t>
                      </a:r>
                      <a:r>
                        <a:rPr lang="en-US" sz="1200" u="none" strike="noStrike" dirty="0" err="1">
                          <a:effectLst/>
                        </a:rPr>
                        <a:t>Johs</a:t>
                      </a:r>
                      <a:r>
                        <a:rPr lang="en-US" sz="1200" u="none" strike="noStrike" dirty="0">
                          <a:effectLst/>
                        </a:rPr>
                        <a:t>, </a:t>
                      </a:r>
                      <a:r>
                        <a:rPr lang="en-US" sz="1200" u="none" strike="noStrike" dirty="0" err="1">
                          <a:effectLst/>
                        </a:rPr>
                        <a:t>Avallone</a:t>
                      </a:r>
                      <a:r>
                        <a:rPr lang="en-US" sz="1200" u="none" strike="noStrike" dirty="0">
                          <a:effectLst/>
                        </a:rPr>
                        <a:t>, Aviles, LLP</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Long Island FQHC Inc.</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smtClean="0">
                          <a:effectLst/>
                        </a:rPr>
                        <a:t>Mr. Jack </a:t>
                      </a:r>
                      <a:r>
                        <a:rPr lang="en-US" sz="1200" u="none" strike="noStrike" dirty="0">
                          <a:effectLst/>
                        </a:rPr>
                        <a:t>Louro</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Marshall &amp; Sterling, Inc.</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Mr. Peter McGuire</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Medline Industries </a:t>
                      </a:r>
                      <a:r>
                        <a:rPr lang="en-US" sz="1200" u="none" strike="noStrike" dirty="0" err="1">
                          <a:effectLst/>
                        </a:rPr>
                        <a:t>Inc</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err="1">
                          <a:effectLst/>
                        </a:rPr>
                        <a:t>Metrolube</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Ms. Margaret </a:t>
                      </a:r>
                      <a:r>
                        <a:rPr lang="en-US" sz="1200" u="none" strike="noStrike" dirty="0" err="1">
                          <a:effectLst/>
                        </a:rPr>
                        <a:t>Negrelli</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Mr. Richard </a:t>
                      </a:r>
                      <a:r>
                        <a:rPr lang="en-US" sz="1200" u="none" strike="noStrike" dirty="0" err="1">
                          <a:effectLst/>
                        </a:rPr>
                        <a:t>Nespola</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Network for Good</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Ms. Karen E. O'Callaghan</a:t>
                      </a:r>
                      <a:endParaRPr lang="en-US" sz="1200" b="0" i="0" u="none" strike="noStrike" dirty="0">
                        <a:effectLst/>
                        <a:latin typeface="MS Sans Serif"/>
                      </a:endParaRPr>
                    </a:p>
                  </a:txBody>
                  <a:tcPr marL="5569" marR="5569" marT="5569" marB="0" anchor="b">
                    <a:solidFill>
                      <a:schemeClr val="bg1"/>
                    </a:solidFill>
                  </a:tcPr>
                </a:tc>
              </a:tr>
              <a:tr h="214737">
                <a:tc>
                  <a:txBody>
                    <a:bodyPr/>
                    <a:lstStyle/>
                    <a:p>
                      <a:pPr algn="l" fontAlgn="b"/>
                      <a:r>
                        <a:rPr lang="en-US" sz="1200" u="none" strike="noStrike" dirty="0">
                          <a:effectLst/>
                        </a:rPr>
                        <a:t>Mr. Peter Pace</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Mr. and Mrs. Leroy </a:t>
                      </a:r>
                      <a:r>
                        <a:rPr lang="en-US" sz="1200" u="none" strike="noStrike" dirty="0" err="1">
                          <a:effectLst/>
                        </a:rPr>
                        <a:t>Peppard</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err="1">
                          <a:effectLst/>
                        </a:rPr>
                        <a:t>Preemo</a:t>
                      </a:r>
                      <a:r>
                        <a:rPr lang="en-US" sz="1200" u="none" strike="noStrike" dirty="0">
                          <a:effectLst/>
                        </a:rPr>
                        <a:t> Productions LLC</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Quality Kings</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r>
                        <a:rPr lang="en-US" sz="1200" u="none" strike="noStrike" dirty="0">
                          <a:effectLst/>
                        </a:rPr>
                        <a:t>Mr. &amp; Mrs. William F. Regan, Jr.</a:t>
                      </a:r>
                      <a:endParaRPr lang="en-US" sz="1200" b="0" i="0" u="none" strike="noStrike" dirty="0">
                        <a:effectLst/>
                        <a:latin typeface="MS Sans Serif"/>
                      </a:endParaRPr>
                    </a:p>
                  </a:txBody>
                  <a:tcPr marL="5569" marR="5569" marT="5569" marB="0" anchor="b">
                    <a:solidFill>
                      <a:schemeClr val="bg1"/>
                    </a:solidFill>
                  </a:tcPr>
                </a:tc>
              </a:tr>
              <a:tr h="180005">
                <a:tc>
                  <a:txBody>
                    <a:bodyPr/>
                    <a:lstStyle/>
                    <a:p>
                      <a:pPr algn="l" fontAlgn="b"/>
                      <a:endParaRPr lang="en-US" sz="1200" b="0" i="0" u="none" strike="noStrike" dirty="0">
                        <a:effectLst/>
                        <a:latin typeface="MS Sans Serif"/>
                      </a:endParaRPr>
                    </a:p>
                  </a:txBody>
                  <a:tcPr marL="5569" marR="5569" marT="5569" marB="0" anchor="b">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54215116"/>
              </p:ext>
            </p:extLst>
          </p:nvPr>
        </p:nvGraphicFramePr>
        <p:xfrm>
          <a:off x="324642" y="4288770"/>
          <a:ext cx="3149600" cy="2308860"/>
        </p:xfrm>
        <a:graphic>
          <a:graphicData uri="http://schemas.openxmlformats.org/drawingml/2006/table">
            <a:tbl>
              <a:tblPr>
                <a:tableStyleId>{5C22544A-7EE6-4342-B048-85BDC9FD1C3A}</a:tableStyleId>
              </a:tblPr>
              <a:tblGrid>
                <a:gridCol w="3149600"/>
              </a:tblGrid>
              <a:tr h="161925">
                <a:tc>
                  <a:txBody>
                    <a:bodyPr/>
                    <a:lstStyle/>
                    <a:p>
                      <a:pPr algn="l" fontAlgn="b"/>
                      <a:r>
                        <a:rPr lang="en-US" sz="1200" u="none" strike="noStrike" dirty="0">
                          <a:effectLst/>
                        </a:rPr>
                        <a:t>Mr. and Mrs. Andrew F. Corrado</a:t>
                      </a:r>
                      <a:endParaRPr lang="en-US" sz="1200" b="0" i="0" u="none" strike="noStrike" dirty="0">
                        <a:effectLst/>
                        <a:latin typeface="MS Sans Serif"/>
                      </a:endParaRPr>
                    </a:p>
                  </a:txBody>
                  <a:tcPr marL="9525" marR="9525" marT="9525" marB="0" anchor="b">
                    <a:solidFill>
                      <a:schemeClr val="bg1"/>
                    </a:solidFill>
                  </a:tcPr>
                </a:tc>
              </a:tr>
              <a:tr h="161925">
                <a:tc>
                  <a:txBody>
                    <a:bodyPr/>
                    <a:lstStyle/>
                    <a:p>
                      <a:pPr algn="l" fontAlgn="b"/>
                      <a:r>
                        <a:rPr lang="en-US" sz="1200" u="none" strike="noStrike" dirty="0">
                          <a:effectLst/>
                        </a:rPr>
                        <a:t>Cozy Realty Inc.</a:t>
                      </a:r>
                      <a:endParaRPr lang="en-US" sz="1200" b="0" i="0" u="none" strike="noStrike" dirty="0">
                        <a:effectLst/>
                        <a:latin typeface="MS Sans Serif"/>
                      </a:endParaRPr>
                    </a:p>
                  </a:txBody>
                  <a:tcPr marL="9525" marR="9525" marT="9525" marB="0" anchor="b">
                    <a:solidFill>
                      <a:schemeClr val="bg1"/>
                    </a:solidFill>
                  </a:tcPr>
                </a:tc>
              </a:tr>
              <a:tr h="161925">
                <a:tc>
                  <a:txBody>
                    <a:bodyPr/>
                    <a:lstStyle/>
                    <a:p>
                      <a:pPr algn="l" fontAlgn="b"/>
                      <a:r>
                        <a:rPr lang="en-US" sz="1200" u="none" strike="noStrike" dirty="0">
                          <a:effectLst/>
                        </a:rPr>
                        <a:t>Dayton &amp; Sydney Wealth Strategies </a:t>
                      </a:r>
                      <a:r>
                        <a:rPr lang="en-US" sz="1200" u="none" strike="noStrike" dirty="0" smtClean="0">
                          <a:effectLst/>
                        </a:rPr>
                        <a:t>Grp., </a:t>
                      </a:r>
                      <a:r>
                        <a:rPr lang="en-US" sz="1200" u="none" strike="noStrike" dirty="0">
                          <a:effectLst/>
                        </a:rPr>
                        <a:t>LLC</a:t>
                      </a:r>
                      <a:endParaRPr lang="en-US" sz="1200" b="0" i="0" u="none" strike="noStrike" dirty="0">
                        <a:effectLst/>
                        <a:latin typeface="MS Sans Serif"/>
                      </a:endParaRPr>
                    </a:p>
                  </a:txBody>
                  <a:tcPr marL="9525" marR="9525" marT="9525" marB="0" anchor="b">
                    <a:solidFill>
                      <a:schemeClr val="bg1"/>
                    </a:solidFill>
                  </a:tcPr>
                </a:tc>
              </a:tr>
              <a:tr h="161925">
                <a:tc>
                  <a:txBody>
                    <a:bodyPr/>
                    <a:lstStyle/>
                    <a:p>
                      <a:pPr algn="l" fontAlgn="b"/>
                      <a:r>
                        <a:rPr lang="en-US" sz="1200" u="none" strike="noStrike" dirty="0">
                          <a:effectLst/>
                        </a:rPr>
                        <a:t>Mr. John Dolan</a:t>
                      </a:r>
                      <a:endParaRPr lang="en-US" sz="1200" b="0" i="0" u="none" strike="noStrike" dirty="0">
                        <a:effectLst/>
                        <a:latin typeface="MS Sans Serif"/>
                      </a:endParaRPr>
                    </a:p>
                  </a:txBody>
                  <a:tcPr marL="9525" marR="9525" marT="9525" marB="0" anchor="b">
                    <a:solidFill>
                      <a:schemeClr val="bg1"/>
                    </a:solidFill>
                  </a:tcPr>
                </a:tc>
              </a:tr>
              <a:tr h="161925">
                <a:tc>
                  <a:txBody>
                    <a:bodyPr/>
                    <a:lstStyle/>
                    <a:p>
                      <a:pPr algn="l" fontAlgn="b"/>
                      <a:r>
                        <a:rPr lang="en-US" sz="1200" u="none" strike="noStrike" dirty="0">
                          <a:effectLst/>
                        </a:rPr>
                        <a:t>Engel Burman Group - The Bristol</a:t>
                      </a:r>
                      <a:endParaRPr lang="en-US" sz="1200" b="0" i="0" u="none" strike="noStrike" dirty="0">
                        <a:effectLst/>
                        <a:latin typeface="MS Sans Serif"/>
                      </a:endParaRPr>
                    </a:p>
                  </a:txBody>
                  <a:tcPr marL="9525" marR="9525" marT="9525" marB="0" anchor="b">
                    <a:solidFill>
                      <a:schemeClr val="bg1"/>
                    </a:solidFill>
                  </a:tcPr>
                </a:tc>
              </a:tr>
              <a:tr h="161925">
                <a:tc>
                  <a:txBody>
                    <a:bodyPr/>
                    <a:lstStyle/>
                    <a:p>
                      <a:pPr algn="l" fontAlgn="b"/>
                      <a:r>
                        <a:rPr lang="en-US" sz="1200" u="none" strike="noStrike" dirty="0">
                          <a:effectLst/>
                        </a:rPr>
                        <a:t>Esquire Bank</a:t>
                      </a:r>
                      <a:endParaRPr lang="en-US" sz="1200" b="0" i="0" u="none" strike="noStrike" dirty="0">
                        <a:effectLst/>
                        <a:latin typeface="MS Sans Serif"/>
                      </a:endParaRPr>
                    </a:p>
                  </a:txBody>
                  <a:tcPr marL="9525" marR="9525" marT="9525" marB="0" anchor="b">
                    <a:solidFill>
                      <a:schemeClr val="bg1"/>
                    </a:solidFill>
                  </a:tcPr>
                </a:tc>
              </a:tr>
              <a:tr h="161925">
                <a:tc>
                  <a:txBody>
                    <a:bodyPr/>
                    <a:lstStyle/>
                    <a:p>
                      <a:pPr algn="l" fontAlgn="b"/>
                      <a:r>
                        <a:rPr lang="en-US" sz="1200" u="none" strike="noStrike" dirty="0">
                          <a:effectLst/>
                        </a:rPr>
                        <a:t>Mr. &amp; Mrs. Javier Evans</a:t>
                      </a:r>
                      <a:endParaRPr lang="en-US" sz="1200" b="0" i="0" u="none" strike="noStrike" dirty="0">
                        <a:effectLst/>
                        <a:latin typeface="MS Sans Serif"/>
                      </a:endParaRPr>
                    </a:p>
                  </a:txBody>
                  <a:tcPr marL="9525" marR="9525" marT="9525" marB="0" anchor="b">
                    <a:solidFill>
                      <a:schemeClr val="bg1"/>
                    </a:solidFill>
                  </a:tcPr>
                </a:tc>
              </a:tr>
              <a:tr h="161925">
                <a:tc>
                  <a:txBody>
                    <a:bodyPr/>
                    <a:lstStyle/>
                    <a:p>
                      <a:pPr algn="l" fontAlgn="b"/>
                      <a:r>
                        <a:rPr lang="en-US" sz="1200" u="none" strike="noStrike" dirty="0">
                          <a:effectLst/>
                        </a:rPr>
                        <a:t>Factory Direct Bus &amp; Truck Repair</a:t>
                      </a:r>
                      <a:endParaRPr lang="en-US" sz="1200" b="0" i="0" u="none" strike="noStrike" dirty="0">
                        <a:effectLst/>
                        <a:latin typeface="MS Sans Serif"/>
                      </a:endParaRPr>
                    </a:p>
                  </a:txBody>
                  <a:tcPr marL="9525" marR="9525" marT="9525" marB="0" anchor="b">
                    <a:solidFill>
                      <a:schemeClr val="bg1"/>
                    </a:solidFill>
                  </a:tcPr>
                </a:tc>
              </a:tr>
              <a:tr h="161925">
                <a:tc>
                  <a:txBody>
                    <a:bodyPr/>
                    <a:lstStyle/>
                    <a:p>
                      <a:pPr algn="l" fontAlgn="b"/>
                      <a:r>
                        <a:rPr lang="en-US" sz="1200" u="none" strike="noStrike" dirty="0">
                          <a:effectLst/>
                        </a:rPr>
                        <a:t>Farrell Fritz, P.C.</a:t>
                      </a:r>
                      <a:endParaRPr lang="en-US" sz="1200" b="0" i="0" u="none" strike="noStrike" dirty="0">
                        <a:effectLst/>
                        <a:latin typeface="MS Sans Serif"/>
                      </a:endParaRPr>
                    </a:p>
                  </a:txBody>
                  <a:tcPr marL="9525" marR="9525" marT="9525" marB="0" anchor="b">
                    <a:solidFill>
                      <a:schemeClr val="bg1"/>
                    </a:solidFill>
                  </a:tcPr>
                </a:tc>
              </a:tr>
              <a:tr h="161925">
                <a:tc>
                  <a:txBody>
                    <a:bodyPr/>
                    <a:lstStyle/>
                    <a:p>
                      <a:pPr algn="l" fontAlgn="b"/>
                      <a:r>
                        <a:rPr lang="en-US" sz="1200" u="none" strike="noStrike" dirty="0">
                          <a:effectLst/>
                        </a:rPr>
                        <a:t>Fidelity National Title Insurance Company</a:t>
                      </a:r>
                      <a:endParaRPr lang="en-US" sz="1200" b="0" i="0" u="none" strike="noStrike" dirty="0">
                        <a:effectLst/>
                        <a:latin typeface="MS Sans Serif"/>
                      </a:endParaRPr>
                    </a:p>
                  </a:txBody>
                  <a:tcPr marL="9525" marR="9525" marT="9525" marB="0" anchor="b">
                    <a:solidFill>
                      <a:schemeClr val="bg1"/>
                    </a:solidFill>
                  </a:tcPr>
                </a:tc>
              </a:tr>
              <a:tr h="161925">
                <a:tc>
                  <a:txBody>
                    <a:bodyPr/>
                    <a:lstStyle/>
                    <a:p>
                      <a:pPr algn="l" fontAlgn="b"/>
                      <a:r>
                        <a:rPr lang="en-US" sz="1200" u="none" strike="noStrike" dirty="0">
                          <a:effectLst/>
                        </a:rPr>
                        <a:t>Mrs. Norma Friedman</a:t>
                      </a:r>
                      <a:endParaRPr lang="en-US" sz="1200" b="0" i="0" u="none" strike="noStrike" dirty="0">
                        <a:effectLst/>
                        <a:latin typeface="MS Sans Serif"/>
                      </a:endParaRPr>
                    </a:p>
                  </a:txBody>
                  <a:tcPr marL="9525" marR="9525" marT="9525" marB="0" anchor="b">
                    <a:solidFill>
                      <a:schemeClr val="bg1"/>
                    </a:solidFill>
                  </a:tcPr>
                </a:tc>
              </a:tr>
              <a:tr h="161925">
                <a:tc>
                  <a:txBody>
                    <a:bodyPr/>
                    <a:lstStyle/>
                    <a:p>
                      <a:pPr algn="l" fontAlgn="b"/>
                      <a:endParaRPr lang="en-US" sz="1200" b="0" i="0" u="none" strike="noStrike" dirty="0">
                        <a:effectLst/>
                        <a:latin typeface="MS Sans Serif"/>
                      </a:endParaRPr>
                    </a:p>
                  </a:txBody>
                  <a:tcPr marL="9525" marR="9525" marT="9525" marB="0" anchor="b">
                    <a:solidFill>
                      <a:schemeClr val="bg1"/>
                    </a:solidFill>
                  </a:tcPr>
                </a:tc>
              </a:tr>
            </a:tbl>
          </a:graphicData>
        </a:graphic>
      </p:graphicFrame>
    </p:spTree>
    <p:extLst>
      <p:ext uri="{BB962C8B-B14F-4D97-AF65-F5344CB8AC3E}">
        <p14:creationId xmlns:p14="http://schemas.microsoft.com/office/powerpoint/2010/main" val="138706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48" y="996117"/>
            <a:ext cx="12192001" cy="51954"/>
          </a:xfrm>
          <a:prstGeom prst="rect">
            <a:avLst/>
          </a:prstGeom>
          <a:solidFill>
            <a:srgbClr val="00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5334" y="996117"/>
            <a:ext cx="3699164" cy="276999"/>
          </a:xfrm>
          <a:prstGeom prst="rect">
            <a:avLst/>
          </a:prstGeom>
          <a:noFill/>
        </p:spPr>
        <p:txBody>
          <a:bodyPr wrap="square" rtlCol="0">
            <a:spAutoFit/>
          </a:bodyPr>
          <a:lstStyle/>
          <a:p>
            <a:r>
              <a:rPr lang="en-US" sz="1200" b="1" u="sng" dirty="0">
                <a:solidFill>
                  <a:srgbClr val="00535D"/>
                </a:solidFill>
              </a:rPr>
              <a:t>$500-$999</a:t>
            </a:r>
          </a:p>
        </p:txBody>
      </p:sp>
      <p:sp>
        <p:nvSpPr>
          <p:cNvPr id="17" name="Text Box 2"/>
          <p:cNvSpPr txBox="1">
            <a:spLocks noChangeArrowheads="1"/>
          </p:cNvSpPr>
          <p:nvPr/>
        </p:nvSpPr>
        <p:spPr bwMode="auto">
          <a:xfrm>
            <a:off x="0" y="-9739"/>
            <a:ext cx="12200902" cy="1014412"/>
          </a:xfrm>
          <a:prstGeom prst="rect">
            <a:avLst/>
          </a:prstGeom>
          <a:solidFill>
            <a:schemeClr val="tx1">
              <a:lumMod val="85000"/>
              <a:lumOff val="15000"/>
            </a:schemeClr>
          </a:solidFill>
          <a:ln>
            <a:noFill/>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Picture 3" descr="UCP LI Logo No Tag-Transparent background -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0" name="Text Box 4"/>
          <p:cNvSpPr txBox="1">
            <a:spLocks noChangeArrowheads="1"/>
          </p:cNvSpPr>
          <p:nvPr/>
        </p:nvSpPr>
        <p:spPr bwMode="auto">
          <a:xfrm>
            <a:off x="10109846" y="214018"/>
            <a:ext cx="1682782" cy="655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DONORS</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sp>
        <p:nvSpPr>
          <p:cNvPr id="21" name="TextBox 20"/>
          <p:cNvSpPr txBox="1"/>
          <p:nvPr/>
        </p:nvSpPr>
        <p:spPr>
          <a:xfrm>
            <a:off x="4346559" y="1174532"/>
            <a:ext cx="3699164" cy="646331"/>
          </a:xfrm>
          <a:prstGeom prst="rect">
            <a:avLst/>
          </a:prstGeom>
          <a:noFill/>
        </p:spPr>
        <p:txBody>
          <a:bodyPr wrap="square" rtlCol="0">
            <a:spAutoFit/>
          </a:bodyPr>
          <a:lstStyle/>
          <a:p>
            <a:pPr fontAlgn="ctr"/>
            <a:endParaRPr lang="en-US" sz="1200" dirty="0"/>
          </a:p>
          <a:p>
            <a:endParaRPr lang="en-US" sz="1200" dirty="0">
              <a:solidFill>
                <a:srgbClr val="00535D"/>
              </a:solidFill>
            </a:endParaRPr>
          </a:p>
          <a:p>
            <a:endParaRPr lang="en-US" sz="1200" dirty="0" smtClean="0">
              <a:solidFill>
                <a:srgbClr val="00535D"/>
              </a:solidFill>
            </a:endParaRPr>
          </a:p>
        </p:txBody>
      </p:sp>
      <p:sp>
        <p:nvSpPr>
          <p:cNvPr id="22" name="TextBox 21"/>
          <p:cNvSpPr txBox="1"/>
          <p:nvPr/>
        </p:nvSpPr>
        <p:spPr>
          <a:xfrm>
            <a:off x="4544559" y="1136084"/>
            <a:ext cx="2593359" cy="5524589"/>
          </a:xfrm>
          <a:prstGeom prst="rect">
            <a:avLst/>
          </a:prstGeom>
          <a:noFill/>
        </p:spPr>
        <p:txBody>
          <a:bodyPr wrap="square" rtlCol="0">
            <a:spAutoFit/>
          </a:bodyPr>
          <a:lstStyle/>
          <a:p>
            <a:pPr fontAlgn="b"/>
            <a:r>
              <a:rPr lang="en-US" sz="1100" dirty="0" smtClean="0"/>
              <a:t>Happy Hour 4 Kids</a:t>
            </a:r>
          </a:p>
          <a:p>
            <a:pPr fontAlgn="b"/>
            <a:r>
              <a:rPr lang="en-US" sz="1100" dirty="0" smtClean="0"/>
              <a:t>Home Medical Equipment LLC</a:t>
            </a:r>
          </a:p>
          <a:p>
            <a:pPr fontAlgn="b"/>
            <a:r>
              <a:rPr lang="en-US" sz="1100" dirty="0" smtClean="0"/>
              <a:t>Jet Sanitation Service Corp.</a:t>
            </a:r>
          </a:p>
          <a:p>
            <a:pPr fontAlgn="b"/>
            <a:r>
              <a:rPr lang="en-US" sz="1100" dirty="0" err="1" smtClean="0"/>
              <a:t>Kudrick’s</a:t>
            </a:r>
            <a:r>
              <a:rPr lang="en-US" sz="1100" dirty="0" smtClean="0"/>
              <a:t> Auto Repair, LTD</a:t>
            </a:r>
          </a:p>
          <a:p>
            <a:pPr fontAlgn="b"/>
            <a:r>
              <a:rPr lang="en-US" sz="1100" dirty="0" smtClean="0"/>
              <a:t>Local 1102 RWDSU</a:t>
            </a:r>
          </a:p>
          <a:p>
            <a:pPr fontAlgn="b"/>
            <a:r>
              <a:rPr lang="en-US" sz="1100" dirty="0" smtClean="0"/>
              <a:t>Mr. Carl Lombardi</a:t>
            </a:r>
          </a:p>
          <a:p>
            <a:pPr fontAlgn="b"/>
            <a:r>
              <a:rPr lang="en-US" sz="1100" dirty="0" smtClean="0"/>
              <a:t>Mr. Daniel Liberty</a:t>
            </a:r>
          </a:p>
          <a:p>
            <a:pPr fontAlgn="b"/>
            <a:r>
              <a:rPr lang="en-US" sz="1100" dirty="0" err="1" smtClean="0"/>
              <a:t>Mr.Jeffrey</a:t>
            </a:r>
            <a:r>
              <a:rPr lang="en-US" sz="1100" dirty="0" smtClean="0"/>
              <a:t> </a:t>
            </a:r>
            <a:r>
              <a:rPr lang="en-US" sz="1100" dirty="0"/>
              <a:t>H Long</a:t>
            </a:r>
          </a:p>
          <a:p>
            <a:pPr fontAlgn="b"/>
            <a:r>
              <a:rPr lang="en-US" sz="1100" dirty="0"/>
              <a:t>Mr. &amp; Mrs. James Manseau</a:t>
            </a:r>
          </a:p>
          <a:p>
            <a:pPr fontAlgn="b"/>
            <a:r>
              <a:rPr lang="en-US" sz="1100" dirty="0"/>
              <a:t>Mr. and Mrs. Brian </a:t>
            </a:r>
            <a:r>
              <a:rPr lang="en-US" sz="1100" dirty="0" err="1"/>
              <a:t>Marksohn</a:t>
            </a:r>
            <a:endParaRPr lang="en-US" sz="1100" dirty="0"/>
          </a:p>
          <a:p>
            <a:pPr fontAlgn="b"/>
            <a:r>
              <a:rPr lang="en-US" sz="1100" dirty="0"/>
              <a:t>Marsh Industrial, LLC</a:t>
            </a:r>
          </a:p>
          <a:p>
            <a:pPr fontAlgn="b"/>
            <a:r>
              <a:rPr lang="en-US" sz="1100" dirty="0" smtClean="0"/>
              <a:t>M&amp;V </a:t>
            </a:r>
            <a:r>
              <a:rPr lang="en-US" sz="1100" dirty="0"/>
              <a:t>Limousine</a:t>
            </a:r>
          </a:p>
          <a:p>
            <a:pPr fontAlgn="b"/>
            <a:r>
              <a:rPr lang="en-US" sz="1100" dirty="0"/>
              <a:t>Montfort Healy</a:t>
            </a:r>
          </a:p>
          <a:p>
            <a:pPr fontAlgn="b"/>
            <a:r>
              <a:rPr lang="en-US" sz="1100" dirty="0"/>
              <a:t>National Vision Administrators, NVA</a:t>
            </a:r>
          </a:p>
          <a:p>
            <a:pPr fontAlgn="b"/>
            <a:r>
              <a:rPr lang="en-US" sz="1100" dirty="0" err="1"/>
              <a:t>Nesco</a:t>
            </a:r>
            <a:r>
              <a:rPr lang="en-US" sz="1100" dirty="0"/>
              <a:t> Bus and Truck and Sales, INC.</a:t>
            </a:r>
          </a:p>
          <a:p>
            <a:pPr fontAlgn="b"/>
            <a:r>
              <a:rPr lang="en-US" sz="1100" dirty="0"/>
              <a:t>New Empire Group, Ltd.</a:t>
            </a:r>
          </a:p>
          <a:p>
            <a:pPr fontAlgn="b"/>
            <a:r>
              <a:rPr lang="en-US" sz="1100" dirty="0"/>
              <a:t>Mr. Kevin O'Connor</a:t>
            </a:r>
          </a:p>
          <a:p>
            <a:pPr fontAlgn="b"/>
            <a:r>
              <a:rPr lang="en-US" sz="1100" dirty="0"/>
              <a:t>Parts Authority</a:t>
            </a:r>
          </a:p>
          <a:p>
            <a:pPr fontAlgn="b"/>
            <a:r>
              <a:rPr lang="en-US" sz="1100" dirty="0"/>
              <a:t>Mrs. Mary Ann </a:t>
            </a:r>
            <a:r>
              <a:rPr lang="en-US" sz="1100" dirty="0" err="1"/>
              <a:t>Petrulo</a:t>
            </a:r>
            <a:endParaRPr lang="en-US" sz="1100" dirty="0"/>
          </a:p>
          <a:p>
            <a:pPr fontAlgn="b"/>
            <a:r>
              <a:rPr lang="en-US" sz="1100" dirty="0"/>
              <a:t>Mrs. Ellen </a:t>
            </a:r>
            <a:r>
              <a:rPr lang="en-US" sz="1100" dirty="0" err="1"/>
              <a:t>Pfundstein</a:t>
            </a:r>
            <a:endParaRPr lang="en-US" sz="1100" dirty="0"/>
          </a:p>
          <a:p>
            <a:pPr fontAlgn="b"/>
            <a:r>
              <a:rPr lang="en-US" sz="1100" dirty="0"/>
              <a:t>Mr. and Mrs. Kevin </a:t>
            </a:r>
            <a:r>
              <a:rPr lang="en-US" sz="1100" dirty="0" err="1"/>
              <a:t>Pfundstein</a:t>
            </a:r>
            <a:endParaRPr lang="en-US" sz="1100" dirty="0"/>
          </a:p>
          <a:p>
            <a:pPr fontAlgn="b"/>
            <a:r>
              <a:rPr lang="en-US" sz="1100" dirty="0"/>
              <a:t>Mr. and Mrs. Paul </a:t>
            </a:r>
            <a:r>
              <a:rPr lang="en-US" sz="1100" dirty="0" err="1"/>
              <a:t>Pfundstein</a:t>
            </a:r>
            <a:endParaRPr lang="en-US" sz="1100" dirty="0"/>
          </a:p>
          <a:p>
            <a:pPr fontAlgn="b"/>
            <a:r>
              <a:rPr lang="en-US" sz="1100" dirty="0"/>
              <a:t>R.A. Cohen &amp; Associates, Inc.</a:t>
            </a:r>
          </a:p>
          <a:p>
            <a:pPr fontAlgn="b"/>
            <a:r>
              <a:rPr lang="en-US" sz="1100" dirty="0"/>
              <a:t>Mr. Christopher Reinhardt</a:t>
            </a:r>
          </a:p>
          <a:p>
            <a:pPr fontAlgn="b"/>
            <a:r>
              <a:rPr lang="en-US" sz="1100" dirty="0"/>
              <a:t>Mr. and Mrs. Steve E. Schramm</a:t>
            </a:r>
          </a:p>
          <a:p>
            <a:pPr fontAlgn="b"/>
            <a:r>
              <a:rPr lang="en-US" sz="1100" dirty="0"/>
              <a:t>Sparklers, The</a:t>
            </a:r>
          </a:p>
          <a:p>
            <a:pPr fontAlgn="b"/>
            <a:r>
              <a:rPr lang="en-US" sz="1100" dirty="0"/>
              <a:t>Ms. Lisa Stapleton</a:t>
            </a:r>
          </a:p>
          <a:p>
            <a:pPr fontAlgn="b"/>
            <a:r>
              <a:rPr lang="en-US" sz="1100" dirty="0"/>
              <a:t>Suffolk Auto Glass Inc.</a:t>
            </a:r>
          </a:p>
          <a:p>
            <a:pPr fontAlgn="b"/>
            <a:r>
              <a:rPr lang="en-US" sz="1100" dirty="0"/>
              <a:t>Syosset Truck Sales Inc.</a:t>
            </a:r>
          </a:p>
          <a:p>
            <a:pPr fontAlgn="b"/>
            <a:r>
              <a:rPr lang="en-US" sz="1100" dirty="0" err="1"/>
              <a:t>Tonsa</a:t>
            </a:r>
            <a:r>
              <a:rPr lang="en-US" sz="1100" dirty="0"/>
              <a:t> Automotive</a:t>
            </a:r>
          </a:p>
          <a:p>
            <a:pPr fontAlgn="b"/>
            <a:endParaRPr lang="en-US" sz="1100" dirty="0"/>
          </a:p>
          <a:p>
            <a:pPr fontAlgn="b"/>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4197573640"/>
              </p:ext>
            </p:extLst>
          </p:nvPr>
        </p:nvGraphicFramePr>
        <p:xfrm>
          <a:off x="401216" y="1273119"/>
          <a:ext cx="3163078" cy="6160605"/>
        </p:xfrm>
        <a:graphic>
          <a:graphicData uri="http://schemas.openxmlformats.org/drawingml/2006/table">
            <a:tbl>
              <a:tblPr>
                <a:tableStyleId>{5C22544A-7EE6-4342-B048-85BDC9FD1C3A}</a:tableStyleId>
              </a:tblPr>
              <a:tblGrid>
                <a:gridCol w="3163078"/>
              </a:tblGrid>
              <a:tr h="156233">
                <a:tc>
                  <a:txBody>
                    <a:bodyPr/>
                    <a:lstStyle/>
                    <a:p>
                      <a:pPr algn="l" fontAlgn="b"/>
                      <a:r>
                        <a:rPr lang="en-US" sz="1200" u="none" strike="noStrike" dirty="0">
                          <a:effectLst/>
                        </a:rPr>
                        <a:t>850 Atlantic Collision Inc.</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AMR Landscaping Inc.</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Andys Mel &amp; Tony Auto Collision</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Auto, Truck &amp; Equipment, Inc.</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Mr. Christopher J. Barber</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Mr. and Mrs. Russell W. Bauer</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Mrs. Jeanette M. Bienias</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Mr. Evan Bloom</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B&amp;R Cesspool LLC</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BGB Group LLC</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Bonvi Realty, Inc.</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Box Tops Education</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Mr. Robert </a:t>
                      </a:r>
                      <a:r>
                        <a:rPr lang="en-US" sz="1200" u="none" strike="noStrike" dirty="0" err="1">
                          <a:effectLst/>
                        </a:rPr>
                        <a:t>Buono</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Mr. Lance Burke</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Mr. Tony Camodeo</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Cerini &amp; Associates, LLP</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Ms. Eileen Murphy-Cleary</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CSEA Unit 7550-02 of Local 830</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Eagle Auto Mall Sales Inc.</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err="1">
                          <a:effectLst/>
                        </a:rPr>
                        <a:t>Ehrenman</a:t>
                      </a:r>
                      <a:r>
                        <a:rPr lang="en-US" sz="1200" u="none" strike="noStrike" dirty="0">
                          <a:effectLst/>
                        </a:rPr>
                        <a:t> &amp; Khan</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Ms. Janet C. </a:t>
                      </a:r>
                      <a:r>
                        <a:rPr lang="en-US" sz="1200" u="none" strike="noStrike" dirty="0" err="1">
                          <a:effectLst/>
                        </a:rPr>
                        <a:t>Fenstermacher</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Ms. </a:t>
                      </a:r>
                      <a:r>
                        <a:rPr lang="en-US" sz="1200" u="none" strike="noStrike" dirty="0" err="1">
                          <a:effectLst/>
                        </a:rPr>
                        <a:t>Rosemany</a:t>
                      </a:r>
                      <a:r>
                        <a:rPr lang="en-US" sz="1200" u="none" strike="noStrike" dirty="0">
                          <a:effectLst/>
                        </a:rPr>
                        <a:t> Ferrara</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a:effectLst/>
                        </a:rPr>
                        <a:t>Fleet Pride Truck &amp; Trailer Parts</a:t>
                      </a:r>
                      <a:endParaRPr lang="en-US" sz="1200" b="0" i="0" u="none" strike="noStrike">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G Construction Enterprises LLC</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General Securities Inc.</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r>
                        <a:rPr lang="en-US" sz="1200" u="none" strike="noStrike" dirty="0">
                          <a:effectLst/>
                        </a:rPr>
                        <a:t>Guardian Life Insurance Company of America</a:t>
                      </a:r>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endParaRPr lang="en-US" sz="1200" b="0" i="0" u="none" strike="noStrike" dirty="0">
                        <a:effectLst/>
                        <a:latin typeface="MS Sans Serif"/>
                      </a:endParaRPr>
                    </a:p>
                  </a:txBody>
                  <a:tcPr marL="3805" marR="3805" marT="3805" marB="0" anchor="b">
                    <a:solidFill>
                      <a:schemeClr val="bg1"/>
                    </a:solidFill>
                  </a:tcPr>
                </a:tc>
              </a:tr>
              <a:tr h="156233">
                <a:tc>
                  <a:txBody>
                    <a:bodyPr/>
                    <a:lstStyle/>
                    <a:p>
                      <a:pPr algn="l" fontAlgn="b"/>
                      <a:endParaRPr lang="en-US" sz="1200" b="0" i="0" u="none" strike="noStrike" dirty="0">
                        <a:effectLst/>
                        <a:latin typeface="MS Sans Serif"/>
                      </a:endParaRPr>
                    </a:p>
                  </a:txBody>
                  <a:tcPr marL="3805" marR="3805" marT="3805" marB="0" anchor="b">
                    <a:solidFill>
                      <a:schemeClr val="bg1"/>
                    </a:solidFill>
                  </a:tcPr>
                </a:tc>
              </a:tr>
            </a:tbl>
          </a:graphicData>
        </a:graphic>
      </p:graphicFrame>
      <p:sp>
        <p:nvSpPr>
          <p:cNvPr id="2" name="TextBox 1"/>
          <p:cNvSpPr txBox="1"/>
          <p:nvPr/>
        </p:nvSpPr>
        <p:spPr>
          <a:xfrm>
            <a:off x="7576457" y="1131134"/>
            <a:ext cx="1991956" cy="830997"/>
          </a:xfrm>
          <a:prstGeom prst="rect">
            <a:avLst/>
          </a:prstGeom>
          <a:noFill/>
        </p:spPr>
        <p:txBody>
          <a:bodyPr wrap="none" rtlCol="0">
            <a:spAutoFit/>
          </a:bodyPr>
          <a:lstStyle/>
          <a:p>
            <a:r>
              <a:rPr lang="en-US" sz="1200" dirty="0" smtClean="0"/>
              <a:t>Triple Crown Logistics Inc.</a:t>
            </a:r>
          </a:p>
          <a:p>
            <a:r>
              <a:rPr lang="en-US" sz="1200" dirty="0" smtClean="0"/>
              <a:t>Mr. Paul </a:t>
            </a:r>
            <a:r>
              <a:rPr lang="en-US" sz="1200" dirty="0" err="1" smtClean="0"/>
              <a:t>Vigliante</a:t>
            </a:r>
            <a:endParaRPr lang="en-US" sz="1200" dirty="0" smtClean="0"/>
          </a:p>
          <a:p>
            <a:r>
              <a:rPr lang="en-US" sz="1200" dirty="0" err="1" smtClean="0"/>
              <a:t>XpertSavers</a:t>
            </a:r>
            <a:endParaRPr lang="en-US" sz="1200" dirty="0" smtClean="0"/>
          </a:p>
          <a:p>
            <a:r>
              <a:rPr lang="en-US" sz="1200" dirty="0" smtClean="0"/>
              <a:t>Mrs. Narjis Zaidi</a:t>
            </a:r>
            <a:endParaRPr lang="en-US" sz="1200" dirty="0"/>
          </a:p>
        </p:txBody>
      </p:sp>
    </p:spTree>
    <p:extLst>
      <p:ext uri="{BB962C8B-B14F-4D97-AF65-F5344CB8AC3E}">
        <p14:creationId xmlns:p14="http://schemas.microsoft.com/office/powerpoint/2010/main" val="20547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48" y="996117"/>
            <a:ext cx="12192001" cy="51954"/>
          </a:xfrm>
          <a:prstGeom prst="rect">
            <a:avLst/>
          </a:prstGeom>
          <a:solidFill>
            <a:srgbClr val="00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2"/>
          <p:cNvSpPr txBox="1">
            <a:spLocks noChangeArrowheads="1"/>
          </p:cNvSpPr>
          <p:nvPr/>
        </p:nvSpPr>
        <p:spPr bwMode="auto">
          <a:xfrm>
            <a:off x="4948" y="-8332"/>
            <a:ext cx="12200902" cy="1014412"/>
          </a:xfrm>
          <a:prstGeom prst="rect">
            <a:avLst/>
          </a:prstGeom>
          <a:solidFill>
            <a:schemeClr val="tx1">
              <a:lumMod val="85000"/>
              <a:lumOff val="15000"/>
            </a:schemeClr>
          </a:solidFill>
          <a:ln>
            <a:noFill/>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7" name="Picture 3" descr="UCP LI Logo No Tag-Transparent background -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 Box 4"/>
          <p:cNvSpPr txBox="1">
            <a:spLocks noChangeArrowheads="1"/>
          </p:cNvSpPr>
          <p:nvPr/>
        </p:nvSpPr>
        <p:spPr bwMode="auto">
          <a:xfrm>
            <a:off x="9407951" y="214018"/>
            <a:ext cx="2384677" cy="655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398496"/>
                </a:solidFill>
                <a:effectLst/>
                <a:latin typeface="Times New Roman" panose="02020603050405020304" pitchFamily="18" charset="0"/>
              </a:rPr>
              <a:t>FINANCIALS</a:t>
            </a:r>
            <a:endParaRPr kumimoji="0" lang="en-US" altLang="en-US" sz="30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3307728" y="1341951"/>
            <a:ext cx="5139612" cy="369332"/>
          </a:xfrm>
          <a:prstGeom prst="rect">
            <a:avLst/>
          </a:prstGeom>
        </p:spPr>
        <p:txBody>
          <a:bodyPr wrap="none">
            <a:spAutoFit/>
          </a:bodyPr>
          <a:lstStyle/>
          <a:p>
            <a:r>
              <a:rPr lang="en-US" b="1" dirty="0">
                <a:latin typeface="Arial" panose="020B0604020202020204" pitchFamily="34" charset="0"/>
              </a:rPr>
              <a:t> </a:t>
            </a:r>
            <a:r>
              <a:rPr lang="en-US" b="1" dirty="0" smtClean="0">
                <a:latin typeface="Arial" panose="020B0604020202020204" pitchFamily="34" charset="0"/>
              </a:rPr>
              <a:t>2020 </a:t>
            </a:r>
            <a:r>
              <a:rPr lang="en-US" b="1" dirty="0">
                <a:latin typeface="Arial" panose="020B0604020202020204" pitchFamily="34" charset="0"/>
              </a:rPr>
              <a:t>ANNUAL BUDGET               $</a:t>
            </a:r>
            <a:r>
              <a:rPr lang="en-US" b="1" dirty="0" smtClean="0">
                <a:latin typeface="Arial" panose="020B0604020202020204" pitchFamily="34" charset="0"/>
              </a:rPr>
              <a:t>54,188,590</a:t>
            </a:r>
            <a:r>
              <a:rPr lang="en-US" dirty="0" smtClean="0"/>
              <a:t>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70990645"/>
              </p:ext>
            </p:extLst>
          </p:nvPr>
        </p:nvGraphicFramePr>
        <p:xfrm>
          <a:off x="3569464" y="5095191"/>
          <a:ext cx="4113081" cy="657225"/>
        </p:xfrm>
        <a:graphic>
          <a:graphicData uri="http://schemas.openxmlformats.org/drawingml/2006/table">
            <a:tbl>
              <a:tblPr>
                <a:tableStyleId>{5C22544A-7EE6-4342-B048-85BDC9FD1C3A}</a:tableStyleId>
              </a:tblPr>
              <a:tblGrid>
                <a:gridCol w="2417484"/>
                <a:gridCol w="570795"/>
                <a:gridCol w="1124802"/>
              </a:tblGrid>
              <a:tr h="161925">
                <a:tc>
                  <a:txBody>
                    <a:bodyPr/>
                    <a:lstStyle/>
                    <a:p>
                      <a:pPr algn="r" fontAlgn="b"/>
                      <a:r>
                        <a:rPr lang="en-US" sz="1000" u="none" strike="noStrike" dirty="0">
                          <a:solidFill>
                            <a:schemeClr val="tx1"/>
                          </a:solidFill>
                          <a:effectLst/>
                        </a:rPr>
                        <a:t>Total Program Expenditures</a:t>
                      </a:r>
                      <a:endParaRPr lang="en-US" sz="1000" b="0" i="0" u="none" strike="noStrike" dirty="0">
                        <a:solidFill>
                          <a:schemeClr val="tx1"/>
                        </a:solidFill>
                        <a:effectLst/>
                        <a:latin typeface="Arial" panose="020B0604020202020204" pitchFamily="34" charset="0"/>
                      </a:endParaRPr>
                    </a:p>
                  </a:txBody>
                  <a:tcPr marL="9525" marR="9525" marT="9525" marB="0" anchor="b">
                    <a:solidFill>
                      <a:schemeClr val="bg1"/>
                    </a:solidFill>
                  </a:tcPr>
                </a:tc>
                <a:tc>
                  <a:txBody>
                    <a:bodyPr/>
                    <a:lstStyle/>
                    <a:p>
                      <a:pPr algn="l" fontAlgn="b"/>
                      <a:endParaRPr lang="en-US" sz="1000" b="0" i="0" u="none" strike="noStrike">
                        <a:solidFill>
                          <a:schemeClr val="tx1"/>
                        </a:solidFill>
                        <a:effectLst/>
                        <a:latin typeface="Arial" panose="020B0604020202020204" pitchFamily="34" charset="0"/>
                      </a:endParaRPr>
                    </a:p>
                  </a:txBody>
                  <a:tcPr marL="9525" marR="9525" marT="9525" marB="0" anchor="b">
                    <a:solidFill>
                      <a:schemeClr val="bg1"/>
                    </a:solidFill>
                  </a:tcPr>
                </a:tc>
                <a:tc>
                  <a:txBody>
                    <a:bodyPr/>
                    <a:lstStyle/>
                    <a:p>
                      <a:pPr algn="r" fontAlgn="b"/>
                      <a:r>
                        <a:rPr lang="en-US" sz="1000" u="none" strike="noStrike" dirty="0">
                          <a:solidFill>
                            <a:schemeClr val="tx1"/>
                          </a:solidFill>
                          <a:effectLst/>
                        </a:rPr>
                        <a:t> $ </a:t>
                      </a:r>
                      <a:r>
                        <a:rPr lang="en-US" sz="1000" u="none" strike="noStrike" dirty="0" smtClean="0">
                          <a:solidFill>
                            <a:schemeClr val="tx1"/>
                          </a:solidFill>
                          <a:effectLst/>
                        </a:rPr>
                        <a:t>46,894,000 </a:t>
                      </a:r>
                      <a:endParaRPr lang="en-US" sz="1000" b="0" i="0" u="none" strike="noStrike" dirty="0">
                        <a:solidFill>
                          <a:schemeClr val="tx1"/>
                        </a:solidFill>
                        <a:effectLst/>
                        <a:latin typeface="Arial" panose="020B0604020202020204" pitchFamily="34" charset="0"/>
                      </a:endParaRPr>
                    </a:p>
                  </a:txBody>
                  <a:tcPr marL="9525" marR="9525" marT="9525" marB="0" anchor="b">
                    <a:solidFill>
                      <a:schemeClr val="bg1"/>
                    </a:solidFill>
                  </a:tcPr>
                </a:tc>
              </a:tr>
              <a:tr h="161925">
                <a:tc>
                  <a:txBody>
                    <a:bodyPr/>
                    <a:lstStyle/>
                    <a:p>
                      <a:pPr algn="r" fontAlgn="b"/>
                      <a:r>
                        <a:rPr lang="en-US" sz="1000" u="none" strike="noStrike" dirty="0">
                          <a:solidFill>
                            <a:schemeClr val="tx1"/>
                          </a:solidFill>
                          <a:effectLst/>
                        </a:rPr>
                        <a:t>Total Fundraising Expenditures</a:t>
                      </a:r>
                      <a:endParaRPr lang="en-US" sz="1000" b="0" i="0" u="none" strike="noStrike" dirty="0">
                        <a:solidFill>
                          <a:schemeClr val="tx1"/>
                        </a:solidFill>
                        <a:effectLst/>
                        <a:latin typeface="Arial" panose="020B0604020202020204" pitchFamily="34" charset="0"/>
                      </a:endParaRPr>
                    </a:p>
                  </a:txBody>
                  <a:tcPr marL="9525" marR="9525" marT="9525" marB="0" anchor="b">
                    <a:solidFill>
                      <a:schemeClr val="bg1"/>
                    </a:solidFill>
                  </a:tcPr>
                </a:tc>
                <a:tc>
                  <a:txBody>
                    <a:bodyPr/>
                    <a:lstStyle/>
                    <a:p>
                      <a:pPr algn="l" fontAlgn="b"/>
                      <a:endParaRPr lang="en-US" sz="1000" b="0" i="0" u="none" strike="noStrike" dirty="0">
                        <a:solidFill>
                          <a:schemeClr val="tx1"/>
                        </a:solidFill>
                        <a:effectLst/>
                        <a:latin typeface="Arial" panose="020B0604020202020204" pitchFamily="34" charset="0"/>
                      </a:endParaRPr>
                    </a:p>
                  </a:txBody>
                  <a:tcPr marL="9525" marR="9525" marT="9525" marB="0" anchor="b">
                    <a:solidFill>
                      <a:schemeClr val="bg1"/>
                    </a:solidFill>
                  </a:tcPr>
                </a:tc>
                <a:tc>
                  <a:txBody>
                    <a:bodyPr/>
                    <a:lstStyle/>
                    <a:p>
                      <a:pPr algn="r" fontAlgn="b"/>
                      <a:r>
                        <a:rPr lang="en-US" sz="1000" u="none" strike="noStrike" dirty="0">
                          <a:solidFill>
                            <a:schemeClr val="tx1"/>
                          </a:solidFill>
                          <a:effectLst/>
                        </a:rPr>
                        <a:t> $     </a:t>
                      </a:r>
                      <a:r>
                        <a:rPr lang="en-US" sz="1000" u="none" strike="noStrike" dirty="0" smtClean="0">
                          <a:solidFill>
                            <a:schemeClr val="tx1"/>
                          </a:solidFill>
                          <a:effectLst/>
                        </a:rPr>
                        <a:t>439,400 </a:t>
                      </a:r>
                      <a:endParaRPr lang="en-US" sz="1000" b="0" i="0" u="none" strike="noStrike" dirty="0">
                        <a:solidFill>
                          <a:schemeClr val="tx1"/>
                        </a:solidFill>
                        <a:effectLst/>
                        <a:latin typeface="Arial" panose="020B0604020202020204" pitchFamily="34" charset="0"/>
                      </a:endParaRPr>
                    </a:p>
                  </a:txBody>
                  <a:tcPr marL="9525" marR="9525" marT="9525" marB="0" anchor="b">
                    <a:solidFill>
                      <a:schemeClr val="bg1"/>
                    </a:solidFill>
                  </a:tcPr>
                </a:tc>
              </a:tr>
              <a:tr h="161925">
                <a:tc>
                  <a:txBody>
                    <a:bodyPr/>
                    <a:lstStyle/>
                    <a:p>
                      <a:pPr algn="r" fontAlgn="b"/>
                      <a:r>
                        <a:rPr lang="en-US" sz="1000" u="none" strike="noStrike" dirty="0">
                          <a:solidFill>
                            <a:schemeClr val="tx1"/>
                          </a:solidFill>
                          <a:effectLst/>
                        </a:rPr>
                        <a:t>Total Administrative Expenditures</a:t>
                      </a:r>
                      <a:endParaRPr lang="en-US" sz="1000" b="0" i="0" u="none" strike="noStrike" dirty="0">
                        <a:solidFill>
                          <a:schemeClr val="tx1"/>
                        </a:solidFill>
                        <a:effectLst/>
                        <a:latin typeface="Arial" panose="020B0604020202020204" pitchFamily="34" charset="0"/>
                      </a:endParaRPr>
                    </a:p>
                  </a:txBody>
                  <a:tcPr marL="9525" marR="9525" marT="9525" marB="0" anchor="b">
                    <a:solidFill>
                      <a:schemeClr val="bg1"/>
                    </a:solidFill>
                  </a:tcPr>
                </a:tc>
                <a:tc>
                  <a:txBody>
                    <a:bodyPr/>
                    <a:lstStyle/>
                    <a:p>
                      <a:pPr algn="l" fontAlgn="b"/>
                      <a:endParaRPr lang="en-US" sz="1000" b="0" i="0" u="none" strike="noStrike" dirty="0">
                        <a:solidFill>
                          <a:schemeClr val="tx1"/>
                        </a:solidFill>
                        <a:effectLst/>
                        <a:latin typeface="Arial" panose="020B0604020202020204" pitchFamily="34" charset="0"/>
                      </a:endParaRPr>
                    </a:p>
                  </a:txBody>
                  <a:tcPr marL="9525" marR="9525" marT="9525" marB="0" anchor="b">
                    <a:solidFill>
                      <a:schemeClr val="bg1"/>
                    </a:solidFill>
                  </a:tcPr>
                </a:tc>
                <a:tc>
                  <a:txBody>
                    <a:bodyPr/>
                    <a:lstStyle/>
                    <a:p>
                      <a:pPr algn="r" fontAlgn="b"/>
                      <a:r>
                        <a:rPr lang="en-US" sz="1000" u="none" strike="noStrike" dirty="0">
                          <a:solidFill>
                            <a:schemeClr val="tx1"/>
                          </a:solidFill>
                          <a:effectLst/>
                        </a:rPr>
                        <a:t> $   </a:t>
                      </a:r>
                      <a:r>
                        <a:rPr lang="en-US" sz="1000" u="none" strike="noStrike" dirty="0" smtClean="0">
                          <a:solidFill>
                            <a:schemeClr val="tx1"/>
                          </a:solidFill>
                          <a:effectLst/>
                        </a:rPr>
                        <a:t>3,566,200 </a:t>
                      </a:r>
                      <a:endParaRPr lang="en-US" sz="1000" b="0" i="0" u="none" strike="noStrike" dirty="0">
                        <a:solidFill>
                          <a:schemeClr val="tx1"/>
                        </a:solidFill>
                        <a:effectLst/>
                        <a:latin typeface="Arial" panose="020B0604020202020204" pitchFamily="34" charset="0"/>
                      </a:endParaRPr>
                    </a:p>
                  </a:txBody>
                  <a:tcPr marL="9525" marR="9525" marT="9525" marB="0" anchor="b">
                    <a:solidFill>
                      <a:schemeClr val="bg1"/>
                    </a:solidFill>
                  </a:tcPr>
                </a:tc>
              </a:tr>
              <a:tr h="171450">
                <a:tc>
                  <a:txBody>
                    <a:bodyPr/>
                    <a:lstStyle/>
                    <a:p>
                      <a:pPr algn="r" fontAlgn="b"/>
                      <a:r>
                        <a:rPr lang="en-US" sz="1000" u="none" strike="noStrike" dirty="0">
                          <a:solidFill>
                            <a:schemeClr val="tx1"/>
                          </a:solidFill>
                          <a:effectLst/>
                        </a:rPr>
                        <a:t>Total Expenditures</a:t>
                      </a:r>
                      <a:endParaRPr lang="en-US" sz="1000" b="1" i="0" u="none" strike="noStrike" dirty="0">
                        <a:solidFill>
                          <a:schemeClr val="tx1"/>
                        </a:solidFill>
                        <a:effectLst/>
                        <a:latin typeface="Arial" panose="020B0604020202020204" pitchFamily="34" charset="0"/>
                      </a:endParaRPr>
                    </a:p>
                  </a:txBody>
                  <a:tcPr marL="9525" marR="9525" marT="9525" marB="0" anchor="b">
                    <a:solidFill>
                      <a:schemeClr val="bg1"/>
                    </a:solidFill>
                  </a:tcPr>
                </a:tc>
                <a:tc>
                  <a:txBody>
                    <a:bodyPr/>
                    <a:lstStyle/>
                    <a:p>
                      <a:pPr algn="l" fontAlgn="b"/>
                      <a:endParaRPr lang="en-US" sz="1000" b="1" i="0" u="none" strike="noStrike" dirty="0">
                        <a:solidFill>
                          <a:schemeClr val="tx1"/>
                        </a:solidFill>
                        <a:effectLst/>
                        <a:latin typeface="Arial" panose="020B0604020202020204" pitchFamily="34" charset="0"/>
                      </a:endParaRPr>
                    </a:p>
                  </a:txBody>
                  <a:tcPr marL="9525" marR="9525" marT="9525" marB="0" anchor="b">
                    <a:solidFill>
                      <a:schemeClr val="bg1"/>
                    </a:solidFill>
                  </a:tcPr>
                </a:tc>
                <a:tc>
                  <a:txBody>
                    <a:bodyPr/>
                    <a:lstStyle/>
                    <a:p>
                      <a:pPr algn="r" fontAlgn="b"/>
                      <a:r>
                        <a:rPr lang="en-US" sz="1000" u="none" strike="noStrike" dirty="0">
                          <a:solidFill>
                            <a:schemeClr val="tx1"/>
                          </a:solidFill>
                          <a:effectLst/>
                        </a:rPr>
                        <a:t> $ </a:t>
                      </a:r>
                      <a:r>
                        <a:rPr lang="en-US" sz="1000" u="none" strike="noStrike" dirty="0" smtClean="0">
                          <a:solidFill>
                            <a:schemeClr val="tx1"/>
                          </a:solidFill>
                          <a:effectLst/>
                        </a:rPr>
                        <a:t>50,899,600 </a:t>
                      </a:r>
                      <a:endParaRPr lang="en-US" sz="1000" b="1" i="0" u="none" strike="noStrike" dirty="0">
                        <a:solidFill>
                          <a:schemeClr val="tx1"/>
                        </a:solidFill>
                        <a:effectLst/>
                        <a:latin typeface="Arial" panose="020B0604020202020204" pitchFamily="34" charset="0"/>
                      </a:endParaRPr>
                    </a:p>
                  </a:txBody>
                  <a:tcPr marL="9525" marR="9525" marT="9525" marB="0" anchor="b">
                    <a:solidFill>
                      <a:schemeClr val="bg1"/>
                    </a:solidFill>
                  </a:tcPr>
                </a:tc>
              </a:tr>
            </a:tbl>
          </a:graphicData>
        </a:graphic>
      </p:graphicFrame>
      <p:sp>
        <p:nvSpPr>
          <p:cNvPr id="8" name="Rectangle 7"/>
          <p:cNvSpPr/>
          <p:nvPr/>
        </p:nvSpPr>
        <p:spPr>
          <a:xfrm>
            <a:off x="3074213" y="6128087"/>
            <a:ext cx="5853334" cy="369332"/>
          </a:xfrm>
          <a:prstGeom prst="rect">
            <a:avLst/>
          </a:prstGeom>
        </p:spPr>
        <p:txBody>
          <a:bodyPr wrap="none">
            <a:spAutoFit/>
          </a:bodyPr>
          <a:lstStyle/>
          <a:p>
            <a:r>
              <a:rPr lang="en-US" b="1" dirty="0">
                <a:latin typeface="Arial" panose="020B0604020202020204" pitchFamily="34" charset="0"/>
              </a:rPr>
              <a:t>ENDING NET ASSETS AS OF </a:t>
            </a:r>
            <a:r>
              <a:rPr lang="en-US" b="1" dirty="0" smtClean="0">
                <a:latin typeface="Arial" panose="020B0604020202020204" pitchFamily="34" charset="0"/>
              </a:rPr>
              <a:t>12/31/19   </a:t>
            </a:r>
            <a:r>
              <a:rPr lang="en-US" b="1" dirty="0">
                <a:latin typeface="Arial" panose="020B0604020202020204" pitchFamily="34" charset="0"/>
              </a:rPr>
              <a:t>$</a:t>
            </a:r>
            <a:r>
              <a:rPr lang="en-US" b="1" dirty="0" smtClean="0">
                <a:latin typeface="Arial" panose="020B0604020202020204" pitchFamily="34" charset="0"/>
              </a:rPr>
              <a:t>12,740,988</a:t>
            </a:r>
            <a:r>
              <a:rPr lang="en-US" dirty="0" smtClean="0"/>
              <a:t> </a:t>
            </a:r>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894574674"/>
              </p:ext>
            </p:extLst>
          </p:nvPr>
        </p:nvGraphicFramePr>
        <p:xfrm>
          <a:off x="938659" y="2050861"/>
          <a:ext cx="526161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4024709178"/>
              </p:ext>
            </p:extLst>
          </p:nvPr>
        </p:nvGraphicFramePr>
        <p:xfrm>
          <a:off x="6367016" y="2018574"/>
          <a:ext cx="4960348" cy="26992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712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5657672"/>
            <a:ext cx="12192000" cy="1200329"/>
          </a:xfrm>
          <a:prstGeom prst="rect">
            <a:avLst/>
          </a:prstGeom>
          <a:solidFill>
            <a:schemeClr val="bg1"/>
          </a:solidFill>
        </p:spPr>
        <p:txBody>
          <a:bodyPr wrap="square" rtlCol="0">
            <a:spAutoFit/>
          </a:bodyPr>
          <a:lstStyle/>
          <a:p>
            <a:pPr algn="ctr"/>
            <a:endParaRPr lang="en-US" dirty="0"/>
          </a:p>
          <a:p>
            <a:pPr algn="ctr"/>
            <a:endParaRPr lang="en-US" dirty="0" smtClean="0"/>
          </a:p>
          <a:p>
            <a:pPr algn="ctr"/>
            <a:endParaRPr lang="en-US" dirty="0" smtClean="0"/>
          </a:p>
          <a:p>
            <a:pPr algn="ctr"/>
            <a:endParaRPr lang="en-US" dirty="0"/>
          </a:p>
        </p:txBody>
      </p:sp>
      <p:sp>
        <p:nvSpPr>
          <p:cNvPr id="14" name="TextBox 13"/>
          <p:cNvSpPr txBox="1"/>
          <p:nvPr/>
        </p:nvSpPr>
        <p:spPr>
          <a:xfrm>
            <a:off x="352424" y="1187217"/>
            <a:ext cx="11102194" cy="4493538"/>
          </a:xfrm>
          <a:prstGeom prst="rect">
            <a:avLst/>
          </a:prstGeom>
          <a:solidFill>
            <a:schemeClr val="bg1"/>
          </a:solidFill>
        </p:spPr>
        <p:txBody>
          <a:bodyPr wrap="square" rtlCol="0">
            <a:spAutoFit/>
          </a:bodyPr>
          <a:lstStyle/>
          <a:p>
            <a:pPr algn="ctr"/>
            <a:r>
              <a:rPr lang="en-US" sz="1100" b="1" dirty="0" smtClean="0">
                <a:solidFill>
                  <a:srgbClr val="00535D"/>
                </a:solidFill>
                <a:latin typeface="Calisto MT" panose="02040603050505030304" pitchFamily="18" charset="0"/>
              </a:rPr>
              <a:t>Stephen H. Friedman</a:t>
            </a:r>
          </a:p>
          <a:p>
            <a:pPr algn="ctr"/>
            <a:r>
              <a:rPr lang="en-US" sz="1100" dirty="0" smtClean="0">
                <a:solidFill>
                  <a:srgbClr val="00535D"/>
                </a:solidFill>
                <a:latin typeface="Calisto MT" panose="02040603050505030304" pitchFamily="18" charset="0"/>
              </a:rPr>
              <a:t>President &amp; CEO</a:t>
            </a:r>
          </a:p>
          <a:p>
            <a:pPr algn="ctr"/>
            <a:endParaRPr lang="en-US" sz="1100" dirty="0">
              <a:solidFill>
                <a:srgbClr val="00535D"/>
              </a:solidFill>
              <a:latin typeface="Calisto MT" panose="02040603050505030304" pitchFamily="18" charset="0"/>
            </a:endParaRPr>
          </a:p>
          <a:p>
            <a:pPr algn="ctr"/>
            <a:r>
              <a:rPr lang="en-US" sz="1100" b="1" dirty="0" smtClean="0">
                <a:solidFill>
                  <a:srgbClr val="00535D"/>
                </a:solidFill>
                <a:latin typeface="Calisto MT" panose="02040603050505030304" pitchFamily="18" charset="0"/>
              </a:rPr>
              <a:t>Janine Klein</a:t>
            </a:r>
          </a:p>
          <a:p>
            <a:pPr algn="ctr"/>
            <a:r>
              <a:rPr lang="en-US" sz="1100" dirty="0" smtClean="0">
                <a:solidFill>
                  <a:srgbClr val="00535D"/>
                </a:solidFill>
                <a:latin typeface="Calisto MT" panose="02040603050505030304" pitchFamily="18" charset="0"/>
              </a:rPr>
              <a:t>Chief Financial Officer</a:t>
            </a:r>
          </a:p>
          <a:p>
            <a:pPr algn="ctr"/>
            <a:endParaRPr lang="en-US" sz="1100" dirty="0">
              <a:solidFill>
                <a:srgbClr val="00535D"/>
              </a:solidFill>
              <a:latin typeface="Calisto MT" panose="02040603050505030304" pitchFamily="18" charset="0"/>
            </a:endParaRPr>
          </a:p>
          <a:p>
            <a:pPr algn="ctr"/>
            <a:r>
              <a:rPr lang="en-US" sz="1100" b="1" dirty="0" smtClean="0">
                <a:solidFill>
                  <a:srgbClr val="00535D"/>
                </a:solidFill>
                <a:latin typeface="Calisto MT" panose="02040603050505030304" pitchFamily="18" charset="0"/>
              </a:rPr>
              <a:t>Adriana Cleveland</a:t>
            </a:r>
          </a:p>
          <a:p>
            <a:pPr algn="ctr"/>
            <a:r>
              <a:rPr lang="en-US" sz="1100" dirty="0" smtClean="0">
                <a:solidFill>
                  <a:srgbClr val="00535D"/>
                </a:solidFill>
                <a:latin typeface="Calisto MT" panose="02040603050505030304" pitchFamily="18" charset="0"/>
              </a:rPr>
              <a:t>Director of Residential Services, ICF</a:t>
            </a:r>
          </a:p>
          <a:p>
            <a:pPr algn="ctr"/>
            <a:endParaRPr lang="en-US" sz="1100" dirty="0">
              <a:solidFill>
                <a:srgbClr val="00535D"/>
              </a:solidFill>
              <a:latin typeface="Calisto MT" panose="02040603050505030304" pitchFamily="18" charset="0"/>
            </a:endParaRPr>
          </a:p>
          <a:p>
            <a:pPr algn="ctr"/>
            <a:r>
              <a:rPr lang="en-US" sz="1100" b="1" dirty="0" smtClean="0">
                <a:solidFill>
                  <a:srgbClr val="00535D"/>
                </a:solidFill>
                <a:latin typeface="Calisto MT" panose="02040603050505030304" pitchFamily="18" charset="0"/>
              </a:rPr>
              <a:t>Mark Crean</a:t>
            </a:r>
          </a:p>
          <a:p>
            <a:pPr algn="ctr"/>
            <a:r>
              <a:rPr lang="en-US" sz="1100" dirty="0" smtClean="0">
                <a:solidFill>
                  <a:srgbClr val="00535D"/>
                </a:solidFill>
                <a:latin typeface="Calisto MT" panose="02040603050505030304" pitchFamily="18" charset="0"/>
              </a:rPr>
              <a:t>Director of Adult Services</a:t>
            </a:r>
          </a:p>
          <a:p>
            <a:pPr algn="ctr"/>
            <a:endParaRPr lang="en-US" sz="1100" dirty="0">
              <a:solidFill>
                <a:srgbClr val="00535D"/>
              </a:solidFill>
              <a:latin typeface="Calisto MT" panose="02040603050505030304" pitchFamily="18" charset="0"/>
            </a:endParaRPr>
          </a:p>
          <a:p>
            <a:pPr algn="ctr"/>
            <a:r>
              <a:rPr lang="en-US" sz="1100" b="1" dirty="0" smtClean="0">
                <a:solidFill>
                  <a:srgbClr val="00535D"/>
                </a:solidFill>
                <a:latin typeface="Calisto MT" panose="02040603050505030304" pitchFamily="18" charset="0"/>
              </a:rPr>
              <a:t>Jayne Mancusi</a:t>
            </a:r>
          </a:p>
          <a:p>
            <a:pPr algn="ctr"/>
            <a:r>
              <a:rPr lang="en-US" sz="1100" dirty="0" smtClean="0">
                <a:solidFill>
                  <a:srgbClr val="00535D"/>
                </a:solidFill>
                <a:latin typeface="Calisto MT" panose="02040603050505030304" pitchFamily="18" charset="0"/>
              </a:rPr>
              <a:t>Director of Human Resources</a:t>
            </a:r>
          </a:p>
          <a:p>
            <a:pPr algn="ctr"/>
            <a:endParaRPr lang="en-US" sz="1100" dirty="0" smtClean="0">
              <a:solidFill>
                <a:srgbClr val="00535D"/>
              </a:solidFill>
              <a:latin typeface="Calisto MT" panose="02040603050505030304" pitchFamily="18" charset="0"/>
            </a:endParaRPr>
          </a:p>
          <a:p>
            <a:pPr algn="ctr"/>
            <a:r>
              <a:rPr lang="en-US" sz="1100" b="1" dirty="0" smtClean="0">
                <a:solidFill>
                  <a:srgbClr val="00535D"/>
                </a:solidFill>
                <a:latin typeface="Calisto MT" panose="02040603050505030304" pitchFamily="18" charset="0"/>
              </a:rPr>
              <a:t>Jason Rawcliffe</a:t>
            </a:r>
          </a:p>
          <a:p>
            <a:pPr algn="ctr"/>
            <a:r>
              <a:rPr lang="en-US" sz="1100" dirty="0" smtClean="0">
                <a:solidFill>
                  <a:srgbClr val="00535D"/>
                </a:solidFill>
                <a:latin typeface="Calisto MT" panose="02040603050505030304" pitchFamily="18" charset="0"/>
              </a:rPr>
              <a:t>Director of Facilities</a:t>
            </a:r>
          </a:p>
          <a:p>
            <a:pPr algn="ctr"/>
            <a:endParaRPr lang="en-US" sz="1100" dirty="0">
              <a:solidFill>
                <a:srgbClr val="00535D"/>
              </a:solidFill>
              <a:latin typeface="Calisto MT" panose="02040603050505030304" pitchFamily="18" charset="0"/>
            </a:endParaRPr>
          </a:p>
          <a:p>
            <a:pPr algn="ctr"/>
            <a:r>
              <a:rPr lang="en-US" sz="1100" b="1" dirty="0">
                <a:solidFill>
                  <a:srgbClr val="00535D"/>
                </a:solidFill>
                <a:latin typeface="Calisto MT" panose="02040603050505030304" pitchFamily="18" charset="0"/>
              </a:rPr>
              <a:t>Camille Schramm</a:t>
            </a:r>
          </a:p>
          <a:p>
            <a:pPr algn="ctr"/>
            <a:r>
              <a:rPr lang="en-US" sz="1100" dirty="0">
                <a:solidFill>
                  <a:srgbClr val="00535D"/>
                </a:solidFill>
                <a:latin typeface="Calisto MT" panose="02040603050505030304" pitchFamily="18" charset="0"/>
              </a:rPr>
              <a:t>Director of Development and Public </a:t>
            </a:r>
            <a:r>
              <a:rPr lang="en-US" sz="1100" dirty="0" smtClean="0">
                <a:solidFill>
                  <a:srgbClr val="00535D"/>
                </a:solidFill>
                <a:latin typeface="Calisto MT" panose="02040603050505030304" pitchFamily="18" charset="0"/>
              </a:rPr>
              <a:t>Relations</a:t>
            </a:r>
          </a:p>
          <a:p>
            <a:pPr algn="ctr"/>
            <a:endParaRPr lang="en-US" sz="1100" dirty="0">
              <a:solidFill>
                <a:srgbClr val="00535D"/>
              </a:solidFill>
              <a:latin typeface="Calisto MT" panose="02040603050505030304" pitchFamily="18" charset="0"/>
            </a:endParaRPr>
          </a:p>
          <a:p>
            <a:pPr algn="ctr"/>
            <a:r>
              <a:rPr lang="en-US" sz="1100" b="1" dirty="0" smtClean="0">
                <a:solidFill>
                  <a:srgbClr val="00535D"/>
                </a:solidFill>
                <a:latin typeface="Calisto MT" panose="02040603050505030304" pitchFamily="18" charset="0"/>
              </a:rPr>
              <a:t>Ingrid Trouve</a:t>
            </a:r>
          </a:p>
          <a:p>
            <a:pPr algn="ctr"/>
            <a:r>
              <a:rPr lang="en-US" sz="1100" dirty="0" smtClean="0">
                <a:solidFill>
                  <a:srgbClr val="00535D"/>
                </a:solidFill>
                <a:latin typeface="Calisto MT" panose="02040603050505030304" pitchFamily="18" charset="0"/>
              </a:rPr>
              <a:t>Director of Educational Services</a:t>
            </a:r>
          </a:p>
          <a:p>
            <a:pPr algn="ctr"/>
            <a:endParaRPr lang="en-US" sz="1100" dirty="0">
              <a:solidFill>
                <a:srgbClr val="00535D"/>
              </a:solidFill>
              <a:latin typeface="Calisto MT" panose="02040603050505030304" pitchFamily="18" charset="0"/>
            </a:endParaRPr>
          </a:p>
          <a:p>
            <a:pPr algn="ctr"/>
            <a:r>
              <a:rPr lang="en-US" sz="1100" b="1" dirty="0" smtClean="0">
                <a:solidFill>
                  <a:srgbClr val="00535D"/>
                </a:solidFill>
                <a:latin typeface="Calisto MT" panose="02040603050505030304" pitchFamily="18" charset="0"/>
              </a:rPr>
              <a:t>Narjis Zaidi</a:t>
            </a:r>
          </a:p>
          <a:p>
            <a:pPr algn="ctr"/>
            <a:r>
              <a:rPr lang="en-US" sz="1100" dirty="0" smtClean="0">
                <a:solidFill>
                  <a:srgbClr val="00535D"/>
                </a:solidFill>
                <a:latin typeface="Calisto MT" panose="02040603050505030304" pitchFamily="18" charset="0"/>
              </a:rPr>
              <a:t>Director of Residential Services, IRA</a:t>
            </a:r>
          </a:p>
        </p:txBody>
      </p:sp>
      <p:sp>
        <p:nvSpPr>
          <p:cNvPr id="16" name="Text Box 2"/>
          <p:cNvSpPr txBox="1">
            <a:spLocks noChangeArrowheads="1"/>
          </p:cNvSpPr>
          <p:nvPr/>
        </p:nvSpPr>
        <p:spPr bwMode="auto">
          <a:xfrm>
            <a:off x="0" y="-9739"/>
            <a:ext cx="12200902" cy="1014412"/>
          </a:xfrm>
          <a:prstGeom prst="rect">
            <a:avLst/>
          </a:prstGeom>
          <a:solidFill>
            <a:schemeClr val="tx1">
              <a:lumMod val="85000"/>
              <a:lumOff val="15000"/>
            </a:schemeClr>
          </a:solidFill>
          <a:ln>
            <a:noFill/>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7" name="Picture 3" descr="UCP LI Logo No Tag-Transparent background -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 Box 4"/>
          <p:cNvSpPr txBox="1">
            <a:spLocks noChangeArrowheads="1"/>
          </p:cNvSpPr>
          <p:nvPr/>
        </p:nvSpPr>
        <p:spPr bwMode="auto">
          <a:xfrm>
            <a:off x="9219414" y="214018"/>
            <a:ext cx="2573214" cy="655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LEADERSHIP</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sp>
        <p:nvSpPr>
          <p:cNvPr id="19" name="Rectangle 18"/>
          <p:cNvSpPr/>
          <p:nvPr/>
        </p:nvSpPr>
        <p:spPr>
          <a:xfrm>
            <a:off x="4948" y="996117"/>
            <a:ext cx="12192001" cy="51954"/>
          </a:xfrm>
          <a:prstGeom prst="rect">
            <a:avLst/>
          </a:prstGeom>
          <a:solidFill>
            <a:srgbClr val="00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60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2490" y="1206693"/>
            <a:ext cx="11539107" cy="5478423"/>
          </a:xfrm>
          <a:prstGeom prst="rect">
            <a:avLst/>
          </a:prstGeom>
          <a:solidFill>
            <a:schemeClr val="bg1"/>
          </a:solidFill>
        </p:spPr>
        <p:txBody>
          <a:bodyPr wrap="square" rtlCol="0">
            <a:spAutoFit/>
          </a:bodyPr>
          <a:lstStyle/>
          <a:p>
            <a:pPr algn="ctr"/>
            <a:r>
              <a:rPr lang="en-US" sz="1200" b="1" dirty="0" smtClean="0">
                <a:solidFill>
                  <a:srgbClr val="00535D"/>
                </a:solidFill>
                <a:latin typeface="Calisto MT" panose="02040603050505030304" pitchFamily="18" charset="0"/>
              </a:rPr>
              <a:t>BOARD OF DIRECTORS</a:t>
            </a:r>
          </a:p>
          <a:p>
            <a:pPr algn="ctr"/>
            <a:endParaRPr lang="en-US" sz="1200" b="1" dirty="0" smtClean="0">
              <a:solidFill>
                <a:srgbClr val="00535D"/>
              </a:solidFill>
              <a:latin typeface="Calisto MT" panose="02040603050505030304" pitchFamily="18" charset="0"/>
            </a:endParaRPr>
          </a:p>
          <a:p>
            <a:pPr algn="ctr"/>
            <a:r>
              <a:rPr lang="en-US" sz="1200" b="1" dirty="0" smtClean="0">
                <a:solidFill>
                  <a:srgbClr val="00535D"/>
                </a:solidFill>
                <a:latin typeface="Calisto MT" panose="02040603050505030304" pitchFamily="18" charset="0"/>
              </a:rPr>
              <a:t>Thomas Pfundstein</a:t>
            </a:r>
          </a:p>
          <a:p>
            <a:pPr algn="ctr"/>
            <a:r>
              <a:rPr lang="en-US" sz="1200" dirty="0" smtClean="0">
                <a:solidFill>
                  <a:srgbClr val="00535D"/>
                </a:solidFill>
                <a:latin typeface="Calisto MT" panose="02040603050505030304" pitchFamily="18" charset="0"/>
              </a:rPr>
              <a:t>Board Chair</a:t>
            </a:r>
          </a:p>
          <a:p>
            <a:pPr algn="ctr"/>
            <a:endParaRPr lang="en-US" sz="1200" b="1" dirty="0">
              <a:solidFill>
                <a:srgbClr val="00535D"/>
              </a:solidFill>
              <a:latin typeface="Calisto MT" panose="02040603050505030304" pitchFamily="18" charset="0"/>
            </a:endParaRPr>
          </a:p>
          <a:p>
            <a:pPr algn="ctr"/>
            <a:r>
              <a:rPr lang="en-US" sz="1200" b="1" dirty="0" smtClean="0">
                <a:solidFill>
                  <a:srgbClr val="00535D"/>
                </a:solidFill>
                <a:latin typeface="Calisto MT" panose="02040603050505030304" pitchFamily="18" charset="0"/>
              </a:rPr>
              <a:t>Robert Bernard</a:t>
            </a:r>
          </a:p>
          <a:p>
            <a:pPr algn="ctr"/>
            <a:r>
              <a:rPr lang="en-US" sz="1200" dirty="0" smtClean="0">
                <a:solidFill>
                  <a:srgbClr val="00535D"/>
                </a:solidFill>
                <a:latin typeface="Calisto MT" panose="02040603050505030304" pitchFamily="18" charset="0"/>
              </a:rPr>
              <a:t>Vice Chair, Audit &amp; Compensation</a:t>
            </a:r>
          </a:p>
          <a:p>
            <a:pPr algn="ctr"/>
            <a:endParaRPr lang="en-US" sz="1200" dirty="0">
              <a:solidFill>
                <a:srgbClr val="00535D"/>
              </a:solidFill>
              <a:latin typeface="Calisto MT" panose="02040603050505030304" pitchFamily="18" charset="0"/>
            </a:endParaRPr>
          </a:p>
          <a:p>
            <a:pPr algn="ctr"/>
            <a:r>
              <a:rPr lang="en-US" sz="1200" b="1" dirty="0" smtClean="0">
                <a:solidFill>
                  <a:srgbClr val="00535D"/>
                </a:solidFill>
                <a:latin typeface="Calisto MT" panose="02040603050505030304" pitchFamily="18" charset="0"/>
              </a:rPr>
              <a:t>Michael F. Ingham Esq.</a:t>
            </a:r>
          </a:p>
          <a:p>
            <a:pPr algn="ctr"/>
            <a:r>
              <a:rPr lang="en-US" sz="1200" dirty="0" smtClean="0">
                <a:solidFill>
                  <a:srgbClr val="00535D"/>
                </a:solidFill>
                <a:latin typeface="Calisto MT" panose="02040603050505030304" pitchFamily="18" charset="0"/>
              </a:rPr>
              <a:t>Vice Chair, Policy &amp; Compliance</a:t>
            </a:r>
          </a:p>
          <a:p>
            <a:pPr algn="ctr"/>
            <a:endParaRPr lang="en-US" sz="1200" dirty="0">
              <a:solidFill>
                <a:srgbClr val="00535D"/>
              </a:solidFill>
              <a:latin typeface="Calisto MT" panose="02040603050505030304" pitchFamily="18" charset="0"/>
            </a:endParaRPr>
          </a:p>
          <a:p>
            <a:pPr algn="ctr"/>
            <a:r>
              <a:rPr lang="en-US" sz="1200" b="1" dirty="0" smtClean="0">
                <a:solidFill>
                  <a:srgbClr val="00535D"/>
                </a:solidFill>
                <a:latin typeface="Calisto MT" panose="02040603050505030304" pitchFamily="18" charset="0"/>
              </a:rPr>
              <a:t>Thomas </a:t>
            </a:r>
            <a:r>
              <a:rPr lang="en-US" sz="1200" b="1" dirty="0" err="1" smtClean="0">
                <a:solidFill>
                  <a:srgbClr val="00535D"/>
                </a:solidFill>
                <a:latin typeface="Calisto MT" panose="02040603050505030304" pitchFamily="18" charset="0"/>
              </a:rPr>
              <a:t>Lowenberg</a:t>
            </a:r>
            <a:r>
              <a:rPr lang="en-US" sz="1200" b="1" dirty="0" smtClean="0">
                <a:solidFill>
                  <a:srgbClr val="00535D"/>
                </a:solidFill>
                <a:latin typeface="Calisto MT" panose="02040603050505030304" pitchFamily="18" charset="0"/>
              </a:rPr>
              <a:t>, CPA</a:t>
            </a:r>
            <a:endParaRPr lang="en-US" sz="1200" b="1" dirty="0">
              <a:solidFill>
                <a:srgbClr val="00535D"/>
              </a:solidFill>
              <a:latin typeface="Calisto MT" panose="02040603050505030304" pitchFamily="18" charset="0"/>
            </a:endParaRPr>
          </a:p>
          <a:p>
            <a:pPr algn="ctr"/>
            <a:r>
              <a:rPr lang="en-US" sz="1200" dirty="0" smtClean="0">
                <a:solidFill>
                  <a:srgbClr val="00535D"/>
                </a:solidFill>
                <a:latin typeface="Calisto MT" panose="02040603050505030304" pitchFamily="18" charset="0"/>
              </a:rPr>
              <a:t>Vice Chair, Budget &amp; Finance/Treasurer</a:t>
            </a:r>
          </a:p>
          <a:p>
            <a:pPr algn="ctr"/>
            <a:endParaRPr lang="en-US" sz="1200" dirty="0">
              <a:solidFill>
                <a:srgbClr val="00535D"/>
              </a:solidFill>
              <a:latin typeface="Calisto MT" panose="02040603050505030304" pitchFamily="18" charset="0"/>
            </a:endParaRPr>
          </a:p>
          <a:p>
            <a:pPr algn="ctr"/>
            <a:r>
              <a:rPr lang="en-US" sz="1200" b="1" dirty="0" smtClean="0">
                <a:solidFill>
                  <a:srgbClr val="00535D"/>
                </a:solidFill>
                <a:latin typeface="Calisto MT" panose="02040603050505030304" pitchFamily="18" charset="0"/>
              </a:rPr>
              <a:t>Colleen West-Levy</a:t>
            </a:r>
          </a:p>
          <a:p>
            <a:pPr algn="ctr"/>
            <a:r>
              <a:rPr lang="en-US" sz="1200" dirty="0" smtClean="0">
                <a:solidFill>
                  <a:srgbClr val="00535D"/>
                </a:solidFill>
                <a:latin typeface="Calisto MT" panose="02040603050505030304" pitchFamily="18" charset="0"/>
              </a:rPr>
              <a:t>Recording Secretary</a:t>
            </a:r>
          </a:p>
          <a:p>
            <a:pPr algn="ctr"/>
            <a:endParaRPr lang="en-US" sz="1200" dirty="0">
              <a:solidFill>
                <a:srgbClr val="00535D"/>
              </a:solidFill>
              <a:latin typeface="Calisto MT" panose="02040603050505030304" pitchFamily="18" charset="0"/>
            </a:endParaRPr>
          </a:p>
          <a:p>
            <a:pPr algn="ctr"/>
            <a:r>
              <a:rPr lang="en-US" sz="1200" b="1" dirty="0" smtClean="0">
                <a:solidFill>
                  <a:srgbClr val="00535D"/>
                </a:solidFill>
                <a:latin typeface="Calisto MT" panose="02040603050505030304" pitchFamily="18" charset="0"/>
              </a:rPr>
              <a:t>Gerard Schmitt</a:t>
            </a:r>
          </a:p>
          <a:p>
            <a:pPr algn="ctr"/>
            <a:r>
              <a:rPr lang="en-US" sz="1200" dirty="0" smtClean="0">
                <a:solidFill>
                  <a:srgbClr val="00535D"/>
                </a:solidFill>
                <a:latin typeface="Calisto MT" panose="02040603050505030304" pitchFamily="18" charset="0"/>
              </a:rPr>
              <a:t>Vice Chair, Membership &amp; Development</a:t>
            </a:r>
          </a:p>
          <a:p>
            <a:pPr algn="ctr"/>
            <a:endParaRPr lang="en-US" sz="1200" dirty="0">
              <a:solidFill>
                <a:srgbClr val="00535D"/>
              </a:solidFill>
              <a:latin typeface="Calisto MT" panose="02040603050505030304" pitchFamily="18" charset="0"/>
            </a:endParaRPr>
          </a:p>
          <a:p>
            <a:pPr algn="ctr"/>
            <a:endParaRPr lang="en-US" sz="1200" b="1" dirty="0" smtClean="0">
              <a:solidFill>
                <a:srgbClr val="00535D"/>
              </a:solidFill>
              <a:latin typeface="Calisto MT" panose="02040603050505030304" pitchFamily="18" charset="0"/>
            </a:endParaRPr>
          </a:p>
          <a:p>
            <a:pPr algn="ctr"/>
            <a:endParaRPr lang="en-US" sz="1200" b="1" dirty="0">
              <a:solidFill>
                <a:srgbClr val="00535D"/>
              </a:solidFill>
              <a:latin typeface="Calisto MT" panose="02040603050505030304" pitchFamily="18" charset="0"/>
            </a:endParaRPr>
          </a:p>
          <a:p>
            <a:pPr algn="ctr"/>
            <a:r>
              <a:rPr lang="en-US" sz="1200" b="1" dirty="0" smtClean="0">
                <a:solidFill>
                  <a:srgbClr val="00535D"/>
                </a:solidFill>
                <a:latin typeface="Calisto MT" panose="02040603050505030304" pitchFamily="18" charset="0"/>
              </a:rPr>
              <a:t>DIRECTORS</a:t>
            </a:r>
          </a:p>
          <a:p>
            <a:pPr algn="ctr"/>
            <a:endParaRPr lang="en-US" sz="1200" b="1" dirty="0">
              <a:solidFill>
                <a:srgbClr val="00535D"/>
              </a:solidFill>
              <a:latin typeface="Calisto MT" panose="02040603050505030304" pitchFamily="18" charset="0"/>
            </a:endParaRPr>
          </a:p>
          <a:p>
            <a:pPr algn="ctr"/>
            <a:endParaRPr lang="en-US" sz="1200" b="1" dirty="0" smtClean="0">
              <a:solidFill>
                <a:srgbClr val="00535D"/>
              </a:solidFill>
              <a:latin typeface="Calisto MT" panose="02040603050505030304" pitchFamily="18" charset="0"/>
            </a:endParaRPr>
          </a:p>
          <a:p>
            <a:pPr algn="ctr"/>
            <a:endParaRPr lang="en-US" sz="1200" b="1" dirty="0">
              <a:solidFill>
                <a:srgbClr val="00535D"/>
              </a:solidFill>
              <a:latin typeface="Calisto MT" panose="02040603050505030304" pitchFamily="18" charset="0"/>
            </a:endParaRPr>
          </a:p>
          <a:p>
            <a:pPr algn="ctr"/>
            <a:endParaRPr lang="en-US" sz="1200" b="1" dirty="0" smtClean="0">
              <a:solidFill>
                <a:srgbClr val="00535D"/>
              </a:solidFill>
              <a:latin typeface="Calisto MT" panose="02040603050505030304" pitchFamily="18" charset="0"/>
            </a:endParaRPr>
          </a:p>
          <a:p>
            <a:pPr algn="ctr"/>
            <a:endParaRPr lang="en-US" sz="1200" b="1" dirty="0" smtClean="0">
              <a:solidFill>
                <a:srgbClr val="00535D"/>
              </a:solidFill>
              <a:latin typeface="Calisto MT" panose="02040603050505030304" pitchFamily="18" charset="0"/>
            </a:endParaRPr>
          </a:p>
          <a:p>
            <a:pPr algn="ctr"/>
            <a:endParaRPr lang="en-US" sz="1400" dirty="0">
              <a:solidFill>
                <a:srgbClr val="00535D"/>
              </a:solidFill>
              <a:latin typeface="Calisto MT" panose="02040603050505030304" pitchFamily="18" charset="0"/>
            </a:endParaRPr>
          </a:p>
        </p:txBody>
      </p:sp>
      <p:sp>
        <p:nvSpPr>
          <p:cNvPr id="9" name="Rectangle 8"/>
          <p:cNvSpPr/>
          <p:nvPr/>
        </p:nvSpPr>
        <p:spPr>
          <a:xfrm>
            <a:off x="4081721" y="5511076"/>
            <a:ext cx="4866336" cy="938719"/>
          </a:xfrm>
          <a:prstGeom prst="rect">
            <a:avLst/>
          </a:prstGeom>
        </p:spPr>
        <p:txBody>
          <a:bodyPr wrap="square">
            <a:spAutoFit/>
          </a:bodyPr>
          <a:lstStyle/>
          <a:p>
            <a:r>
              <a:rPr lang="en-US" sz="1100" b="1" dirty="0" smtClean="0">
                <a:solidFill>
                  <a:srgbClr val="00535D"/>
                </a:solidFill>
                <a:latin typeface="Calisto MT" panose="02040603050505030304" pitchFamily="18" charset="0"/>
              </a:rPr>
              <a:t>Andrew </a:t>
            </a:r>
            <a:r>
              <a:rPr lang="en-US" sz="1100" b="1" dirty="0" err="1" smtClean="0">
                <a:solidFill>
                  <a:srgbClr val="00535D"/>
                </a:solidFill>
                <a:latin typeface="Calisto MT" panose="02040603050505030304" pitchFamily="18" charset="0"/>
              </a:rPr>
              <a:t>Corrado</a:t>
            </a:r>
            <a:r>
              <a:rPr lang="en-US" sz="1100" b="1" dirty="0">
                <a:solidFill>
                  <a:srgbClr val="00535D"/>
                </a:solidFill>
                <a:latin typeface="Calisto MT" panose="02040603050505030304" pitchFamily="18" charset="0"/>
              </a:rPr>
              <a:t> </a:t>
            </a:r>
            <a:r>
              <a:rPr lang="en-US" sz="1100" b="1" dirty="0" smtClean="0">
                <a:solidFill>
                  <a:srgbClr val="00535D"/>
                </a:solidFill>
                <a:latin typeface="Calisto MT" panose="02040603050505030304" pitchFamily="18" charset="0"/>
              </a:rPr>
              <a:t>                                          Stephen </a:t>
            </a:r>
            <a:r>
              <a:rPr lang="en-US" sz="1100" b="1" dirty="0">
                <a:solidFill>
                  <a:srgbClr val="00535D"/>
                </a:solidFill>
                <a:latin typeface="Calisto MT" panose="02040603050505030304" pitchFamily="18" charset="0"/>
              </a:rPr>
              <a:t>M. Louro</a:t>
            </a:r>
            <a:endParaRPr lang="en-US" sz="1100" b="1" dirty="0" smtClean="0">
              <a:solidFill>
                <a:srgbClr val="00535D"/>
              </a:solidFill>
              <a:latin typeface="Calisto MT" panose="02040603050505030304" pitchFamily="18" charset="0"/>
            </a:endParaRPr>
          </a:p>
          <a:p>
            <a:r>
              <a:rPr lang="en-US" sz="1100" b="1" dirty="0" smtClean="0">
                <a:solidFill>
                  <a:srgbClr val="00535D"/>
                </a:solidFill>
                <a:latin typeface="Calisto MT" panose="02040603050505030304" pitchFamily="18" charset="0"/>
              </a:rPr>
              <a:t>Patrick </a:t>
            </a:r>
            <a:r>
              <a:rPr lang="en-US" sz="1100" b="1" dirty="0">
                <a:solidFill>
                  <a:srgbClr val="00535D"/>
                </a:solidFill>
                <a:latin typeface="Calisto MT" panose="02040603050505030304" pitchFamily="18" charset="0"/>
              </a:rPr>
              <a:t>Egan </a:t>
            </a:r>
            <a:r>
              <a:rPr lang="en-US" sz="1100" b="1" dirty="0" smtClean="0">
                <a:solidFill>
                  <a:srgbClr val="00535D"/>
                </a:solidFill>
                <a:latin typeface="Calisto MT" panose="02040603050505030304" pitchFamily="18" charset="0"/>
              </a:rPr>
              <a:t>		                     James Manseau</a:t>
            </a:r>
          </a:p>
          <a:p>
            <a:r>
              <a:rPr lang="en-US" sz="1100" b="1" dirty="0" smtClean="0">
                <a:solidFill>
                  <a:srgbClr val="00535D"/>
                </a:solidFill>
                <a:latin typeface="Calisto MT" panose="02040603050505030304" pitchFamily="18" charset="0"/>
              </a:rPr>
              <a:t>Javier Evans</a:t>
            </a:r>
            <a:r>
              <a:rPr lang="en-US" sz="1100" b="1" dirty="0">
                <a:solidFill>
                  <a:srgbClr val="00535D"/>
                </a:solidFill>
                <a:latin typeface="Calisto MT" panose="02040603050505030304" pitchFamily="18" charset="0"/>
              </a:rPr>
              <a:t> </a:t>
            </a:r>
            <a:r>
              <a:rPr lang="en-US" sz="1100" b="1" dirty="0" smtClean="0">
                <a:solidFill>
                  <a:srgbClr val="00535D"/>
                </a:solidFill>
                <a:latin typeface="Calisto MT" panose="02040603050505030304" pitchFamily="18" charset="0"/>
              </a:rPr>
              <a:t>                                                  Paula Neyssen (in memoriam)</a:t>
            </a:r>
          </a:p>
          <a:p>
            <a:r>
              <a:rPr lang="en-US" sz="1100" b="1" dirty="0" smtClean="0">
                <a:solidFill>
                  <a:srgbClr val="00535D"/>
                </a:solidFill>
                <a:latin typeface="Calisto MT" panose="02040603050505030304" pitchFamily="18" charset="0"/>
              </a:rPr>
              <a:t>Lawrence Levy</a:t>
            </a:r>
            <a:r>
              <a:rPr lang="en-US" sz="1100" b="1" dirty="0">
                <a:solidFill>
                  <a:srgbClr val="00535D"/>
                </a:solidFill>
                <a:latin typeface="Calisto MT" panose="02040603050505030304" pitchFamily="18" charset="0"/>
              </a:rPr>
              <a:t> </a:t>
            </a:r>
            <a:r>
              <a:rPr lang="en-US" sz="1100" b="1" dirty="0" smtClean="0">
                <a:solidFill>
                  <a:srgbClr val="00535D"/>
                </a:solidFill>
                <a:latin typeface="Calisto MT" panose="02040603050505030304" pitchFamily="18" charset="0"/>
              </a:rPr>
              <a:t>                                             Kim M. Smith</a:t>
            </a:r>
          </a:p>
          <a:p>
            <a:r>
              <a:rPr lang="en-US" sz="1100" b="1" dirty="0" smtClean="0">
                <a:solidFill>
                  <a:srgbClr val="00535D"/>
                </a:solidFill>
                <a:latin typeface="Calisto MT" panose="02040603050505030304" pitchFamily="18" charset="0"/>
              </a:rPr>
              <a:t>                                        Patricia </a:t>
            </a:r>
            <a:r>
              <a:rPr lang="en-US" sz="1100" b="1" dirty="0" err="1" smtClean="0">
                <a:solidFill>
                  <a:srgbClr val="00535D"/>
                </a:solidFill>
                <a:latin typeface="Calisto MT" panose="02040603050505030304" pitchFamily="18" charset="0"/>
              </a:rPr>
              <a:t>Tutiven</a:t>
            </a:r>
            <a:r>
              <a:rPr lang="en-US" sz="1100" b="1" dirty="0" smtClean="0">
                <a:solidFill>
                  <a:srgbClr val="00535D"/>
                </a:solidFill>
                <a:latin typeface="Calisto MT" panose="02040603050505030304" pitchFamily="18" charset="0"/>
              </a:rPr>
              <a:t>                                 </a:t>
            </a:r>
            <a:endParaRPr lang="en-US" sz="1100" b="1" dirty="0">
              <a:solidFill>
                <a:srgbClr val="00535D"/>
              </a:solidFill>
              <a:latin typeface="Calisto MT" panose="02040603050505030304" pitchFamily="18" charset="0"/>
            </a:endParaRPr>
          </a:p>
        </p:txBody>
      </p:sp>
      <p:sp>
        <p:nvSpPr>
          <p:cNvPr id="14" name="Text Box 2"/>
          <p:cNvSpPr txBox="1">
            <a:spLocks noChangeArrowheads="1"/>
          </p:cNvSpPr>
          <p:nvPr/>
        </p:nvSpPr>
        <p:spPr bwMode="auto">
          <a:xfrm>
            <a:off x="0" y="-9739"/>
            <a:ext cx="12200902" cy="1014412"/>
          </a:xfrm>
          <a:prstGeom prst="rect">
            <a:avLst/>
          </a:prstGeom>
          <a:solidFill>
            <a:schemeClr val="tx1">
              <a:lumMod val="85000"/>
              <a:lumOff val="15000"/>
            </a:schemeClr>
          </a:solidFill>
          <a:ln>
            <a:noFill/>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6" name="Picture 3" descr="UCP LI Logo No Tag-Transparent background -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 Box 4"/>
          <p:cNvSpPr txBox="1">
            <a:spLocks noChangeArrowheads="1"/>
          </p:cNvSpPr>
          <p:nvPr/>
        </p:nvSpPr>
        <p:spPr bwMode="auto">
          <a:xfrm>
            <a:off x="9285402" y="214018"/>
            <a:ext cx="2507226" cy="655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LEADERSHIP</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sp>
        <p:nvSpPr>
          <p:cNvPr id="18" name="Rectangle 17"/>
          <p:cNvSpPr/>
          <p:nvPr/>
        </p:nvSpPr>
        <p:spPr>
          <a:xfrm>
            <a:off x="4948" y="996117"/>
            <a:ext cx="12192001" cy="51954"/>
          </a:xfrm>
          <a:prstGeom prst="rect">
            <a:avLst/>
          </a:prstGeom>
          <a:solidFill>
            <a:srgbClr val="00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19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8078"/>
            <a:ext cx="12192000" cy="1049702"/>
          </a:xfrm>
          <a:prstGeom prst="rect">
            <a:avLst/>
          </a:prstGeom>
        </p:spPr>
      </p:pic>
      <p:sp>
        <p:nvSpPr>
          <p:cNvPr id="11" name="Rectangle 10"/>
          <p:cNvSpPr/>
          <p:nvPr/>
        </p:nvSpPr>
        <p:spPr>
          <a:xfrm>
            <a:off x="-24" y="5808078"/>
            <a:ext cx="12192001" cy="51954"/>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 y="5808078"/>
            <a:ext cx="12192001" cy="51954"/>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 y="5808078"/>
            <a:ext cx="12192001" cy="51954"/>
          </a:xfrm>
          <a:prstGeom prst="rect">
            <a:avLst/>
          </a:prstGeom>
          <a:solidFill>
            <a:srgbClr val="00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 y="5860032"/>
            <a:ext cx="12192037" cy="1031051"/>
          </a:xfrm>
          <a:prstGeom prst="rect">
            <a:avLst/>
          </a:prstGeom>
          <a:solidFill>
            <a:schemeClr val="tx1">
              <a:lumMod val="85000"/>
              <a:lumOff val="15000"/>
            </a:schemeClr>
          </a:solidFill>
        </p:spPr>
        <p:txBody>
          <a:bodyPr wrap="square" rtlCol="0">
            <a:spAutoFit/>
          </a:bodyPr>
          <a:lstStyle/>
          <a:p>
            <a:pPr algn="ctr"/>
            <a:endParaRPr lang="en-US" sz="200" dirty="0" smtClean="0">
              <a:solidFill>
                <a:schemeClr val="bg1"/>
              </a:solidFill>
            </a:endParaRPr>
          </a:p>
          <a:p>
            <a:pPr algn="ctr"/>
            <a:endParaRPr lang="en-US" sz="200" dirty="0">
              <a:solidFill>
                <a:schemeClr val="bg1"/>
              </a:solidFill>
            </a:endParaRPr>
          </a:p>
          <a:p>
            <a:pPr algn="ctr"/>
            <a:endParaRPr lang="en-US" sz="1400" b="1" dirty="0" smtClean="0">
              <a:solidFill>
                <a:srgbClr val="00535D"/>
              </a:solidFill>
              <a:latin typeface="Calisto MT" panose="02040603050505030304" pitchFamily="18" charset="0"/>
            </a:endParaRPr>
          </a:p>
          <a:p>
            <a:pPr algn="ctr"/>
            <a:r>
              <a:rPr lang="en-US" sz="1400" b="1" dirty="0" smtClean="0">
                <a:solidFill>
                  <a:srgbClr val="008496"/>
                </a:solidFill>
                <a:latin typeface="Calisto MT" panose="02040603050505030304" pitchFamily="18" charset="0"/>
              </a:rPr>
              <a:t>Did you know….</a:t>
            </a:r>
          </a:p>
          <a:p>
            <a:pPr algn="ctr"/>
            <a:r>
              <a:rPr lang="en-US" sz="1400" b="1" dirty="0" smtClean="0">
                <a:solidFill>
                  <a:srgbClr val="008496"/>
                </a:solidFill>
                <a:latin typeface="Calisto MT" panose="02040603050505030304" pitchFamily="18" charset="0"/>
              </a:rPr>
              <a:t>35</a:t>
            </a:r>
            <a:r>
              <a:rPr lang="en-US" sz="1400" b="1" dirty="0">
                <a:solidFill>
                  <a:srgbClr val="008496"/>
                </a:solidFill>
                <a:latin typeface="Calisto MT" panose="02040603050505030304" pitchFamily="18" charset="0"/>
              </a:rPr>
              <a:t>% of children and </a:t>
            </a:r>
            <a:r>
              <a:rPr lang="en-US" sz="1400" b="1" dirty="0" smtClean="0">
                <a:solidFill>
                  <a:srgbClr val="008496"/>
                </a:solidFill>
                <a:latin typeface="Calisto MT" panose="02040603050505030304" pitchFamily="18" charset="0"/>
              </a:rPr>
              <a:t>adults we serve have </a:t>
            </a:r>
            <a:r>
              <a:rPr lang="en-US" sz="1400" b="1" dirty="0">
                <a:solidFill>
                  <a:srgbClr val="008496"/>
                </a:solidFill>
                <a:latin typeface="Calisto MT" panose="02040603050505030304" pitchFamily="18" charset="0"/>
              </a:rPr>
              <a:t>cerebral palsy; </a:t>
            </a:r>
            <a:r>
              <a:rPr lang="en-US" sz="1400" b="1" dirty="0" smtClean="0">
                <a:solidFill>
                  <a:srgbClr val="008496"/>
                </a:solidFill>
                <a:latin typeface="Calisto MT" panose="02040603050505030304" pitchFamily="18" charset="0"/>
              </a:rPr>
              <a:t>an astounding 65% of those we serve have disabilities other than cerebral </a:t>
            </a:r>
            <a:r>
              <a:rPr lang="en-US" sz="1400" b="1" dirty="0">
                <a:solidFill>
                  <a:srgbClr val="008496"/>
                </a:solidFill>
                <a:latin typeface="Calisto MT" panose="02040603050505030304" pitchFamily="18" charset="0"/>
              </a:rPr>
              <a:t>p</a:t>
            </a:r>
            <a:r>
              <a:rPr lang="en-US" sz="1400" b="1" dirty="0" smtClean="0">
                <a:solidFill>
                  <a:srgbClr val="008496"/>
                </a:solidFill>
                <a:latin typeface="Calisto MT" panose="02040603050505030304" pitchFamily="18" charset="0"/>
              </a:rPr>
              <a:t>alsy</a:t>
            </a:r>
          </a:p>
          <a:p>
            <a:pPr algn="ctr"/>
            <a:endParaRPr lang="en-US" sz="1400" dirty="0" smtClean="0">
              <a:solidFill>
                <a:schemeClr val="bg1"/>
              </a:solidFill>
              <a:latin typeface="Calisto MT" panose="02040603050505030304" pitchFamily="18" charset="0"/>
            </a:endParaRPr>
          </a:p>
          <a:p>
            <a:pPr algn="ctr"/>
            <a:endParaRPr lang="en-US" sz="100" dirty="0" smtClean="0">
              <a:solidFill>
                <a:schemeClr val="bg1"/>
              </a:solidFill>
              <a:latin typeface="Calisto MT" panose="02040603050505030304" pitchFamily="18" charset="0"/>
            </a:endParaRPr>
          </a:p>
        </p:txBody>
      </p:sp>
      <p:sp>
        <p:nvSpPr>
          <p:cNvPr id="12" name="TextBox 11"/>
          <p:cNvSpPr txBox="1"/>
          <p:nvPr/>
        </p:nvSpPr>
        <p:spPr>
          <a:xfrm>
            <a:off x="0" y="14126"/>
            <a:ext cx="12192037" cy="1000274"/>
          </a:xfrm>
          <a:prstGeom prst="rect">
            <a:avLst/>
          </a:prstGeom>
          <a:solidFill>
            <a:schemeClr val="tx1">
              <a:lumMod val="85000"/>
              <a:lumOff val="15000"/>
            </a:schemeClr>
          </a:solidFill>
        </p:spPr>
        <p:txBody>
          <a:bodyPr wrap="square" rtlCol="0">
            <a:spAutoFit/>
          </a:bodyPr>
          <a:lstStyle/>
          <a:p>
            <a:pPr algn="ctr"/>
            <a:endParaRPr lang="en-US" sz="200" dirty="0" smtClean="0">
              <a:solidFill>
                <a:schemeClr val="bg1"/>
              </a:solidFill>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200" dirty="0">
              <a:solidFill>
                <a:schemeClr val="bg1"/>
              </a:solidFill>
              <a:latin typeface="Calisto MT" panose="02040603050505030304" pitchFamily="18" charset="0"/>
            </a:endParaRPr>
          </a:p>
          <a:p>
            <a:pPr algn="ctr"/>
            <a:endParaRPr lang="en-US" sz="200" dirty="0" smtClean="0">
              <a:solidFill>
                <a:schemeClr val="bg1"/>
              </a:solidFill>
              <a:latin typeface="Calisto MT" panose="02040603050505030304" pitchFamily="18" charset="0"/>
            </a:endParaRPr>
          </a:p>
          <a:p>
            <a:pPr algn="ctr"/>
            <a:endParaRPr lang="en-US" sz="100" dirty="0" smtClean="0">
              <a:solidFill>
                <a:schemeClr val="bg1"/>
              </a:solidFill>
              <a:latin typeface="Calisto MT" panose="02040603050505030304" pitchFamily="18" charset="0"/>
            </a:endParaRPr>
          </a:p>
        </p:txBody>
      </p:sp>
      <p:sp>
        <p:nvSpPr>
          <p:cNvPr id="15" name="Rectangle 14"/>
          <p:cNvSpPr/>
          <p:nvPr/>
        </p:nvSpPr>
        <p:spPr>
          <a:xfrm>
            <a:off x="-155276" y="962446"/>
            <a:ext cx="12192001" cy="51954"/>
          </a:xfrm>
          <a:prstGeom prst="rect">
            <a:avLst/>
          </a:prstGeom>
          <a:solidFill>
            <a:srgbClr val="00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676" y="80849"/>
            <a:ext cx="1384344" cy="771970"/>
          </a:xfrm>
          <a:prstGeom prst="rect">
            <a:avLst/>
          </a:prstGeom>
        </p:spPr>
      </p:pic>
      <p:sp>
        <p:nvSpPr>
          <p:cNvPr id="2" name="TextBox 1"/>
          <p:cNvSpPr txBox="1"/>
          <p:nvPr/>
        </p:nvSpPr>
        <p:spPr>
          <a:xfrm>
            <a:off x="4728693" y="298821"/>
            <a:ext cx="4074064" cy="553998"/>
          </a:xfrm>
          <a:prstGeom prst="rect">
            <a:avLst/>
          </a:prstGeom>
          <a:noFill/>
        </p:spPr>
        <p:txBody>
          <a:bodyPr wrap="none" rtlCol="0">
            <a:spAutoFit/>
          </a:bodyPr>
          <a:lstStyle/>
          <a:p>
            <a:pPr algn="ctr"/>
            <a:r>
              <a:rPr lang="en-US" sz="3000" b="1" dirty="0" smtClean="0">
                <a:solidFill>
                  <a:srgbClr val="008496"/>
                </a:solidFill>
              </a:rPr>
              <a:t>UCP-LI 5K Walk N Wheel</a:t>
            </a:r>
            <a:endParaRPr lang="en-US" sz="3000" b="1" dirty="0">
              <a:solidFill>
                <a:srgbClr val="008496"/>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 y="1052423"/>
            <a:ext cx="8005313" cy="480760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5276" y="1066354"/>
            <a:ext cx="4186701" cy="2662129"/>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t="14654"/>
          <a:stretch/>
        </p:blipFill>
        <p:spPr>
          <a:xfrm>
            <a:off x="8005277" y="3727223"/>
            <a:ext cx="4186724" cy="2080855"/>
          </a:xfrm>
          <a:prstGeom prst="rect">
            <a:avLst/>
          </a:prstGeom>
        </p:spPr>
      </p:pic>
    </p:spTree>
    <p:extLst>
      <p:ext uri="{BB962C8B-B14F-4D97-AF65-F5344CB8AC3E}">
        <p14:creationId xmlns:p14="http://schemas.microsoft.com/office/powerpoint/2010/main" val="3259122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5657672"/>
            <a:ext cx="12192000" cy="1200329"/>
          </a:xfrm>
          <a:prstGeom prst="rect">
            <a:avLst/>
          </a:prstGeom>
          <a:solidFill>
            <a:schemeClr val="bg1"/>
          </a:solidFill>
        </p:spPr>
        <p:txBody>
          <a:bodyPr wrap="square" rtlCol="0">
            <a:spAutoFit/>
          </a:bodyPr>
          <a:lstStyle/>
          <a:p>
            <a:pPr algn="ctr"/>
            <a:endParaRPr lang="en-US" dirty="0"/>
          </a:p>
          <a:p>
            <a:pPr algn="ctr"/>
            <a:endParaRPr lang="en-US" dirty="0" smtClean="0"/>
          </a:p>
          <a:p>
            <a:pPr algn="ctr"/>
            <a:endParaRPr lang="en-US" dirty="0" smtClean="0"/>
          </a:p>
          <a:p>
            <a:pPr algn="ctr"/>
            <a:endParaRPr lang="en-US" dirty="0"/>
          </a:p>
        </p:txBody>
      </p:sp>
      <p:sp>
        <p:nvSpPr>
          <p:cNvPr id="10" name="TextBox 9"/>
          <p:cNvSpPr txBox="1"/>
          <p:nvPr/>
        </p:nvSpPr>
        <p:spPr>
          <a:xfrm>
            <a:off x="8904" y="3958898"/>
            <a:ext cx="12191998" cy="923330"/>
          </a:xfrm>
          <a:prstGeom prst="rect">
            <a:avLst/>
          </a:prstGeom>
          <a:noFill/>
        </p:spPr>
        <p:txBody>
          <a:bodyPr wrap="square" rtlCol="0">
            <a:spAutoFit/>
          </a:bodyPr>
          <a:lstStyle/>
          <a:p>
            <a:r>
              <a:rPr lang="en-US" dirty="0" smtClean="0">
                <a:solidFill>
                  <a:srgbClr val="00535D"/>
                </a:solidFill>
                <a:latin typeface="Calisto MT" panose="02040603050505030304" pitchFamily="18" charset="0"/>
              </a:rPr>
              <a:t>Thomas Pfundstein, Chair of the Board of Directors</a:t>
            </a:r>
          </a:p>
          <a:p>
            <a:endParaRPr lang="en-US" dirty="0" smtClean="0">
              <a:solidFill>
                <a:srgbClr val="00535D"/>
              </a:solidFill>
              <a:latin typeface="Calisto MT" panose="02040603050505030304" pitchFamily="18" charset="0"/>
            </a:endParaRPr>
          </a:p>
          <a:p>
            <a:endParaRPr lang="en-US" dirty="0"/>
          </a:p>
        </p:txBody>
      </p:sp>
      <p:sp>
        <p:nvSpPr>
          <p:cNvPr id="12" name="TextBox 11"/>
          <p:cNvSpPr txBox="1"/>
          <p:nvPr/>
        </p:nvSpPr>
        <p:spPr>
          <a:xfrm>
            <a:off x="1813631" y="4420563"/>
            <a:ext cx="10183738" cy="2246769"/>
          </a:xfrm>
          <a:prstGeom prst="rect">
            <a:avLst/>
          </a:prstGeom>
          <a:noFill/>
        </p:spPr>
        <p:txBody>
          <a:bodyPr wrap="square" rtlCol="0">
            <a:spAutoFit/>
          </a:bodyPr>
          <a:lstStyle/>
          <a:p>
            <a:r>
              <a:rPr lang="en-US" sz="1400" dirty="0" smtClean="0">
                <a:solidFill>
                  <a:srgbClr val="00535D"/>
                </a:solidFill>
                <a:latin typeface="Calisto MT" panose="02040603050505030304" pitchFamily="18" charset="0"/>
              </a:rPr>
              <a:t>I have been involved with UCP of Long Island for more than a decade. I first learned of how extraordinary UCP of Long Island is through my son, Joseph, who attends the Children’s Center. The Children’s Center provides excellent educational programs to more than 80 infants and children with disabilities, using assistive technology services and innovative programs. These programs combined with the Center’s compassionate staff enables each child to thrive. My son has flourished as a result of the outpouring of love, support and encouragement that the staff at the Children’s Center has provided. Joseph has a chance to live a </a:t>
            </a:r>
            <a:r>
              <a:rPr lang="en-US" sz="1400" b="1" i="1" dirty="0" smtClean="0">
                <a:solidFill>
                  <a:srgbClr val="00535D"/>
                </a:solidFill>
                <a:latin typeface="Calisto MT" panose="02040603050505030304" pitchFamily="18" charset="0"/>
              </a:rPr>
              <a:t>Life Without Limits, </a:t>
            </a:r>
            <a:r>
              <a:rPr lang="en-US" sz="1400" dirty="0" smtClean="0">
                <a:solidFill>
                  <a:srgbClr val="00535D"/>
                </a:solidFill>
                <a:latin typeface="Calisto MT" panose="02040603050505030304" pitchFamily="18" charset="0"/>
              </a:rPr>
              <a:t>thanks to UCP of Long Island.</a:t>
            </a:r>
          </a:p>
          <a:p>
            <a:endParaRPr lang="en-US" sz="1400" dirty="0">
              <a:solidFill>
                <a:srgbClr val="00535D"/>
              </a:solidFill>
              <a:latin typeface="Calisto MT" panose="02040603050505030304" pitchFamily="18" charset="0"/>
            </a:endParaRPr>
          </a:p>
          <a:p>
            <a:r>
              <a:rPr lang="en-US" sz="1400" dirty="0" smtClean="0">
                <a:solidFill>
                  <a:srgbClr val="00535D"/>
                </a:solidFill>
                <a:latin typeface="Calisto MT" panose="02040603050505030304" pitchFamily="18" charset="0"/>
              </a:rPr>
              <a:t>After reading about all of the incredible services we provide in this </a:t>
            </a:r>
            <a:r>
              <a:rPr lang="en-US" sz="1400" dirty="0">
                <a:solidFill>
                  <a:srgbClr val="00535D"/>
                </a:solidFill>
                <a:latin typeface="Calisto MT" panose="02040603050505030304" pitchFamily="18" charset="0"/>
              </a:rPr>
              <a:t>annual report, I ask that you please consider scheduling a tour of our facilities to see all of the </a:t>
            </a:r>
            <a:r>
              <a:rPr lang="en-US" sz="1400" dirty="0" smtClean="0">
                <a:solidFill>
                  <a:srgbClr val="00535D"/>
                </a:solidFill>
                <a:latin typeface="Calisto MT" panose="02040603050505030304" pitchFamily="18" charset="0"/>
              </a:rPr>
              <a:t>exemplary </a:t>
            </a:r>
            <a:r>
              <a:rPr lang="en-US" sz="1400" dirty="0">
                <a:solidFill>
                  <a:srgbClr val="00535D"/>
                </a:solidFill>
                <a:latin typeface="Calisto MT" panose="02040603050505030304" pitchFamily="18" charset="0"/>
              </a:rPr>
              <a:t>work </a:t>
            </a:r>
            <a:r>
              <a:rPr lang="en-US" sz="1400" dirty="0" smtClean="0">
                <a:solidFill>
                  <a:srgbClr val="00535D"/>
                </a:solidFill>
                <a:latin typeface="Calisto MT" panose="02040603050505030304" pitchFamily="18" charset="0"/>
              </a:rPr>
              <a:t>that your donations support. To schedule a tour, contact the Office of Development at 631-232-0015</a:t>
            </a:r>
            <a:r>
              <a:rPr lang="en-US" sz="1400" dirty="0">
                <a:solidFill>
                  <a:srgbClr val="00535D"/>
                </a:solidFill>
                <a:latin typeface="Calisto MT" panose="02040603050505030304" pitchFamily="18" charset="0"/>
              </a:rPr>
              <a:t> </a:t>
            </a:r>
            <a:r>
              <a:rPr lang="en-US" sz="1400" dirty="0" smtClean="0">
                <a:solidFill>
                  <a:srgbClr val="00535D"/>
                </a:solidFill>
                <a:latin typeface="Calisto MT" panose="02040603050505030304" pitchFamily="18" charset="0"/>
              </a:rPr>
              <a:t>and come see first hand the amazing programs and services offered to children and adults on Long Island. </a:t>
            </a:r>
            <a:endParaRPr lang="en-US" sz="1400" dirty="0">
              <a:solidFill>
                <a:srgbClr val="00535D"/>
              </a:solidFill>
              <a:latin typeface="Calisto MT" panose="0204060305050503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15" y="1526191"/>
            <a:ext cx="1555326" cy="186144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15" y="4420563"/>
            <a:ext cx="1554480" cy="1570934"/>
          </a:xfrm>
          <a:prstGeom prst="rect">
            <a:avLst/>
          </a:prstGeom>
        </p:spPr>
      </p:pic>
      <p:grpSp>
        <p:nvGrpSpPr>
          <p:cNvPr id="15" name="Group 14"/>
          <p:cNvGrpSpPr/>
          <p:nvPr/>
        </p:nvGrpSpPr>
        <p:grpSpPr>
          <a:xfrm>
            <a:off x="0" y="-9739"/>
            <a:ext cx="12200902" cy="1014412"/>
            <a:chOff x="0" y="-9739"/>
            <a:chExt cx="12200902" cy="1014412"/>
          </a:xfrm>
          <a:solidFill>
            <a:schemeClr val="tx1">
              <a:lumMod val="85000"/>
              <a:lumOff val="15000"/>
            </a:schemeClr>
          </a:solidFill>
        </p:grpSpPr>
        <p:sp>
          <p:nvSpPr>
            <p:cNvPr id="16" name="Text Box 2"/>
            <p:cNvSpPr txBox="1">
              <a:spLocks noChangeArrowheads="1"/>
            </p:cNvSpPr>
            <p:nvPr/>
          </p:nvSpPr>
          <p:spPr bwMode="auto">
            <a:xfrm>
              <a:off x="0" y="-9739"/>
              <a:ext cx="12200902" cy="1014412"/>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7" name="Picture 3" descr="UCP LI Logo No Tag-Transparent background -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 Box 4"/>
            <p:cNvSpPr txBox="1">
              <a:spLocks noChangeArrowheads="1"/>
            </p:cNvSpPr>
            <p:nvPr/>
          </p:nvSpPr>
          <p:spPr bwMode="auto">
            <a:xfrm>
              <a:off x="3892794" y="268263"/>
              <a:ext cx="4637987" cy="655638"/>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Creating Life Without Limits</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grpSp>
      <p:sp>
        <p:nvSpPr>
          <p:cNvPr id="19" name="Rectangle 18"/>
          <p:cNvSpPr/>
          <p:nvPr/>
        </p:nvSpPr>
        <p:spPr>
          <a:xfrm>
            <a:off x="-1" y="989882"/>
            <a:ext cx="12188046" cy="45719"/>
          </a:xfrm>
          <a:prstGeom prst="rect">
            <a:avLst/>
          </a:prstGeom>
          <a:solidFill>
            <a:srgbClr val="0053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25195" y="1459772"/>
            <a:ext cx="9861754" cy="2677656"/>
          </a:xfrm>
          <a:prstGeom prst="rect">
            <a:avLst/>
          </a:prstGeom>
        </p:spPr>
        <p:txBody>
          <a:bodyPr wrap="square">
            <a:spAutoFit/>
          </a:bodyPr>
          <a:lstStyle/>
          <a:p>
            <a:r>
              <a:rPr lang="en-US" sz="1400" dirty="0">
                <a:solidFill>
                  <a:srgbClr val="00535D"/>
                </a:solidFill>
                <a:latin typeface="Calisto MT" panose="02040603050505030304" pitchFamily="18" charset="0"/>
                <a:cs typeface="Times New Roman" panose="02020603050405020304" pitchFamily="18" charset="0"/>
              </a:rPr>
              <a:t>A</a:t>
            </a:r>
            <a:r>
              <a:rPr lang="en-US" sz="1400" dirty="0" smtClean="0">
                <a:solidFill>
                  <a:srgbClr val="00535D"/>
                </a:solidFill>
                <a:latin typeface="Calisto MT" panose="02040603050505030304" pitchFamily="18" charset="0"/>
                <a:cs typeface="Times New Roman" panose="02020603050405020304" pitchFamily="18" charset="0"/>
              </a:rPr>
              <a:t>s President and CEO, Steph encouraged incredible growth and transformation </a:t>
            </a:r>
            <a:r>
              <a:rPr lang="en-US" sz="1400" dirty="0">
                <a:solidFill>
                  <a:srgbClr val="00535D"/>
                </a:solidFill>
                <a:latin typeface="Calisto MT" panose="02040603050505030304" pitchFamily="18" charset="0"/>
                <a:cs typeface="Times New Roman" panose="02020603050405020304" pitchFamily="18" charset="0"/>
              </a:rPr>
              <a:t>in the lives of the children and adults we serve</a:t>
            </a:r>
            <a:r>
              <a:rPr lang="en-US" sz="1400" dirty="0" smtClean="0">
                <a:solidFill>
                  <a:srgbClr val="00535D"/>
                </a:solidFill>
                <a:latin typeface="Calisto MT" panose="02040603050505030304" pitchFamily="18" charset="0"/>
                <a:cs typeface="Times New Roman" panose="02020603050405020304" pitchFamily="18" charset="0"/>
              </a:rPr>
              <a:t>. Steph passed away suddenly in June 2019 and he is greatly missed.</a:t>
            </a:r>
          </a:p>
          <a:p>
            <a:endParaRPr lang="en-US" sz="1400" dirty="0" smtClean="0">
              <a:solidFill>
                <a:srgbClr val="00535D"/>
              </a:solidFill>
              <a:latin typeface="Calisto MT" panose="02040603050505030304" pitchFamily="18" charset="0"/>
              <a:cs typeface="Times New Roman" panose="02020603050405020304" pitchFamily="18" charset="0"/>
            </a:endParaRPr>
          </a:p>
          <a:p>
            <a:r>
              <a:rPr lang="en-US" sz="1400" dirty="0" smtClean="0">
                <a:solidFill>
                  <a:srgbClr val="00535D"/>
                </a:solidFill>
                <a:latin typeface="Calisto MT" panose="02040603050505030304" pitchFamily="18" charset="0"/>
                <a:cs typeface="Times New Roman" panose="02020603050405020304" pitchFamily="18" charset="0"/>
              </a:rPr>
              <a:t>Each </a:t>
            </a:r>
            <a:r>
              <a:rPr lang="en-US" sz="1400" dirty="0">
                <a:solidFill>
                  <a:srgbClr val="00535D"/>
                </a:solidFill>
                <a:latin typeface="Calisto MT" panose="02040603050505030304" pitchFamily="18" charset="0"/>
                <a:cs typeface="Times New Roman" panose="02020603050405020304" pitchFamily="18" charset="0"/>
              </a:rPr>
              <a:t>day, our </a:t>
            </a:r>
            <a:r>
              <a:rPr lang="en-US" sz="1400" dirty="0" smtClean="0">
                <a:solidFill>
                  <a:srgbClr val="00535D"/>
                </a:solidFill>
                <a:latin typeface="Calisto MT" panose="02040603050505030304" pitchFamily="18" charset="0"/>
                <a:cs typeface="Times New Roman" panose="02020603050405020304" pitchFamily="18" charset="0"/>
              </a:rPr>
              <a:t>individuals </a:t>
            </a:r>
            <a:r>
              <a:rPr lang="en-US" sz="1400" dirty="0">
                <a:solidFill>
                  <a:srgbClr val="00535D"/>
                </a:solidFill>
                <a:latin typeface="Calisto MT" panose="02040603050505030304" pitchFamily="18" charset="0"/>
                <a:cs typeface="Times New Roman" panose="02020603050405020304" pitchFamily="18" charset="0"/>
              </a:rPr>
              <a:t>thrive and live a </a:t>
            </a:r>
            <a:r>
              <a:rPr lang="en-US" sz="1400" b="1" i="1" dirty="0">
                <a:solidFill>
                  <a:srgbClr val="00535D"/>
                </a:solidFill>
                <a:latin typeface="Calisto MT" panose="02040603050505030304" pitchFamily="18" charset="0"/>
                <a:cs typeface="Times New Roman" panose="02020603050405020304" pitchFamily="18" charset="0"/>
              </a:rPr>
              <a:t>Life Without Limits </a:t>
            </a:r>
            <a:r>
              <a:rPr lang="en-US" sz="1400" dirty="0">
                <a:solidFill>
                  <a:srgbClr val="00535D"/>
                </a:solidFill>
                <a:latin typeface="Calisto MT" panose="02040603050505030304" pitchFamily="18" charset="0"/>
                <a:cs typeface="Times New Roman" panose="02020603050405020304" pitchFamily="18" charset="0"/>
              </a:rPr>
              <a:t>due to </a:t>
            </a:r>
            <a:r>
              <a:rPr lang="en-US" sz="1400" dirty="0" smtClean="0">
                <a:solidFill>
                  <a:srgbClr val="00535D"/>
                </a:solidFill>
                <a:latin typeface="Calisto MT" panose="02040603050505030304" pitchFamily="18" charset="0"/>
                <a:cs typeface="Times New Roman" panose="02020603050405020304" pitchFamily="18" charset="0"/>
              </a:rPr>
              <a:t>our quality </a:t>
            </a:r>
            <a:r>
              <a:rPr lang="en-US" sz="1400" dirty="0">
                <a:solidFill>
                  <a:srgbClr val="00535D"/>
                </a:solidFill>
                <a:latin typeface="Calisto MT" panose="02040603050505030304" pitchFamily="18" charset="0"/>
                <a:cs typeface="Times New Roman" panose="02020603050405020304" pitchFamily="18" charset="0"/>
              </a:rPr>
              <a:t>programs and services. The Children’s Center gives children with disabilities a chance at a </a:t>
            </a:r>
            <a:r>
              <a:rPr lang="en-US" sz="1400" dirty="0" smtClean="0">
                <a:solidFill>
                  <a:srgbClr val="00535D"/>
                </a:solidFill>
                <a:latin typeface="Calisto MT" panose="02040603050505030304" pitchFamily="18" charset="0"/>
                <a:cs typeface="Times New Roman" panose="02020603050405020304" pitchFamily="18" charset="0"/>
              </a:rPr>
              <a:t>brighter </a:t>
            </a:r>
            <a:r>
              <a:rPr lang="en-US" sz="1400" dirty="0">
                <a:solidFill>
                  <a:srgbClr val="00535D"/>
                </a:solidFill>
                <a:latin typeface="Calisto MT" panose="02040603050505030304" pitchFamily="18" charset="0"/>
                <a:cs typeface="Times New Roman" panose="02020603050405020304" pitchFamily="18" charset="0"/>
              </a:rPr>
              <a:t>future. Our Adult Day Service Programs provide our participants with an opportunity to express themselves and to contribute to society through art, music and advocacy. The Residential Program includes 31 beautiful homes where individuals receive physical and emotional support from loving staff, who have become a second family to </a:t>
            </a:r>
            <a:r>
              <a:rPr lang="en-US" sz="1400" dirty="0" smtClean="0">
                <a:solidFill>
                  <a:srgbClr val="00535D"/>
                </a:solidFill>
                <a:latin typeface="Calisto MT" panose="02040603050505030304" pitchFamily="18" charset="0"/>
                <a:cs typeface="Times New Roman" panose="02020603050405020304" pitchFamily="18" charset="0"/>
              </a:rPr>
              <a:t>them.  This is all made possible through </a:t>
            </a:r>
            <a:r>
              <a:rPr lang="en-US" sz="1400" dirty="0">
                <a:solidFill>
                  <a:srgbClr val="00535D"/>
                </a:solidFill>
                <a:latin typeface="Calisto MT" panose="02040603050505030304" pitchFamily="18" charset="0"/>
                <a:cs typeface="Times New Roman" panose="02020603050405020304" pitchFamily="18" charset="0"/>
              </a:rPr>
              <a:t>the extraordinary generosity of our partners, supporters and </a:t>
            </a:r>
            <a:r>
              <a:rPr lang="en-US" sz="1400" dirty="0" smtClean="0">
                <a:solidFill>
                  <a:srgbClr val="00535D"/>
                </a:solidFill>
                <a:latin typeface="Calisto MT" panose="02040603050505030304" pitchFamily="18" charset="0"/>
                <a:cs typeface="Times New Roman" panose="02020603050405020304" pitchFamily="18" charset="0"/>
              </a:rPr>
              <a:t>friends.  </a:t>
            </a:r>
          </a:p>
          <a:p>
            <a:endParaRPr lang="en-US" sz="1400" dirty="0" smtClean="0">
              <a:solidFill>
                <a:srgbClr val="00535D"/>
              </a:solidFill>
              <a:latin typeface="Calisto MT" panose="02040603050505030304" pitchFamily="18" charset="0"/>
              <a:cs typeface="Times New Roman" panose="02020603050405020304" pitchFamily="18" charset="0"/>
            </a:endParaRPr>
          </a:p>
          <a:p>
            <a:r>
              <a:rPr lang="en-US" sz="1400" dirty="0" smtClean="0">
                <a:solidFill>
                  <a:srgbClr val="00535D"/>
                </a:solidFill>
                <a:latin typeface="Calisto MT" panose="02040603050505030304" pitchFamily="18" charset="0"/>
                <a:cs typeface="Times New Roman" panose="02020603050405020304" pitchFamily="18" charset="0"/>
              </a:rPr>
              <a:t>Steph’s leadership and dedication to our mission enabled some many wonderful things to happen during his 20 year tenure and</a:t>
            </a:r>
            <a:r>
              <a:rPr lang="en-US" sz="1400" dirty="0">
                <a:solidFill>
                  <a:srgbClr val="00535D"/>
                </a:solidFill>
                <a:latin typeface="Calisto MT" panose="02040603050505030304" pitchFamily="18" charset="0"/>
                <a:cs typeface="Times New Roman" panose="02020603050405020304" pitchFamily="18" charset="0"/>
              </a:rPr>
              <a:t> </a:t>
            </a:r>
            <a:r>
              <a:rPr lang="en-US" sz="1400" dirty="0" smtClean="0">
                <a:solidFill>
                  <a:srgbClr val="00535D"/>
                </a:solidFill>
                <a:latin typeface="Calisto MT" panose="02040603050505030304" pitchFamily="18" charset="0"/>
                <a:cs typeface="Times New Roman" panose="02020603050405020304" pitchFamily="18" charset="0"/>
              </a:rPr>
              <a:t>we remain forever grateful. </a:t>
            </a:r>
            <a:endParaRPr lang="en-US" sz="1400" dirty="0">
              <a:solidFill>
                <a:srgbClr val="00535D"/>
              </a:solidFill>
              <a:latin typeface="Calisto MT" panose="02040603050505030304" pitchFamily="18" charset="0"/>
              <a:cs typeface="Times New Roman" panose="02020603050405020304" pitchFamily="18" charset="0"/>
            </a:endParaRPr>
          </a:p>
          <a:p>
            <a:endParaRPr lang="en-US" sz="1400" b="1" dirty="0">
              <a:solidFill>
                <a:srgbClr val="00535D"/>
              </a:solidFill>
              <a:latin typeface="Calisto MT" panose="02040603050505030304" pitchFamily="18" charset="0"/>
            </a:endParaRPr>
          </a:p>
        </p:txBody>
      </p:sp>
      <p:sp>
        <p:nvSpPr>
          <p:cNvPr id="3" name="TextBox 2"/>
          <p:cNvSpPr txBox="1"/>
          <p:nvPr/>
        </p:nvSpPr>
        <p:spPr>
          <a:xfrm>
            <a:off x="0" y="1053527"/>
            <a:ext cx="5093382" cy="369332"/>
          </a:xfrm>
          <a:prstGeom prst="rect">
            <a:avLst/>
          </a:prstGeom>
          <a:noFill/>
        </p:spPr>
        <p:txBody>
          <a:bodyPr wrap="none" rtlCol="0">
            <a:spAutoFit/>
          </a:bodyPr>
          <a:lstStyle/>
          <a:p>
            <a:r>
              <a:rPr lang="en-US" dirty="0">
                <a:solidFill>
                  <a:srgbClr val="00535D"/>
                </a:solidFill>
                <a:latin typeface="Calisto MT" panose="02040603050505030304" pitchFamily="18" charset="0"/>
              </a:rPr>
              <a:t>Stephen H. Friedman</a:t>
            </a:r>
            <a:r>
              <a:rPr lang="en-US" dirty="0" smtClean="0">
                <a:solidFill>
                  <a:srgbClr val="00535D"/>
                </a:solidFill>
                <a:latin typeface="Calisto MT" panose="02040603050505030304" pitchFamily="18" charset="0"/>
              </a:rPr>
              <a:t>, </a:t>
            </a:r>
            <a:r>
              <a:rPr lang="en-US" sz="1600" i="1" dirty="0">
                <a:solidFill>
                  <a:srgbClr val="00535D"/>
                </a:solidFill>
                <a:latin typeface="Calisto MT" panose="02040603050505030304" pitchFamily="18" charset="0"/>
              </a:rPr>
              <a:t>I</a:t>
            </a:r>
            <a:r>
              <a:rPr lang="en-US" sz="1600" i="1" dirty="0" smtClean="0">
                <a:solidFill>
                  <a:srgbClr val="00535D"/>
                </a:solidFill>
                <a:latin typeface="Calisto MT" panose="02040603050505030304" pitchFamily="18" charset="0"/>
              </a:rPr>
              <a:t>n </a:t>
            </a:r>
            <a:r>
              <a:rPr lang="en-US" sz="1600" i="1" dirty="0">
                <a:solidFill>
                  <a:srgbClr val="00535D"/>
                </a:solidFill>
                <a:latin typeface="Calisto MT" panose="02040603050505030304" pitchFamily="18" charset="0"/>
              </a:rPr>
              <a:t>M</a:t>
            </a:r>
            <a:r>
              <a:rPr lang="en-US" sz="1600" i="1" dirty="0" smtClean="0">
                <a:solidFill>
                  <a:srgbClr val="00535D"/>
                </a:solidFill>
                <a:latin typeface="Calisto MT" panose="02040603050505030304" pitchFamily="18" charset="0"/>
              </a:rPr>
              <a:t>emoriam June 2019                </a:t>
            </a:r>
            <a:endParaRPr lang="en-US" sz="1600" i="1" dirty="0">
              <a:solidFill>
                <a:srgbClr val="00535D"/>
              </a:solidFill>
              <a:latin typeface="Calisto MT" panose="02040603050505030304" pitchFamily="18" charset="0"/>
            </a:endParaRPr>
          </a:p>
        </p:txBody>
      </p:sp>
    </p:spTree>
    <p:extLst>
      <p:ext uri="{BB962C8B-B14F-4D97-AF65-F5344CB8AC3E}">
        <p14:creationId xmlns:p14="http://schemas.microsoft.com/office/powerpoint/2010/main" val="302840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5657672"/>
            <a:ext cx="12192000" cy="1200329"/>
          </a:xfrm>
          <a:prstGeom prst="rect">
            <a:avLst/>
          </a:prstGeom>
          <a:solidFill>
            <a:schemeClr val="accent1"/>
          </a:solidFill>
        </p:spPr>
        <p:txBody>
          <a:bodyPr wrap="square" rtlCol="0">
            <a:spAutoFit/>
          </a:bodyPr>
          <a:lstStyle/>
          <a:p>
            <a:pPr algn="ctr"/>
            <a:endParaRPr lang="en-US" dirty="0"/>
          </a:p>
          <a:p>
            <a:pPr algn="ctr"/>
            <a:endParaRPr lang="en-US" dirty="0" smtClean="0"/>
          </a:p>
          <a:p>
            <a:pPr algn="ctr"/>
            <a:endParaRPr lang="en-US" dirty="0" smtClean="0"/>
          </a:p>
          <a:p>
            <a:pPr algn="ctr"/>
            <a:endParaRPr lang="en-US" dirty="0"/>
          </a:p>
        </p:txBody>
      </p:sp>
      <p:sp>
        <p:nvSpPr>
          <p:cNvPr id="8" name="TextBox 7"/>
          <p:cNvSpPr txBox="1"/>
          <p:nvPr/>
        </p:nvSpPr>
        <p:spPr>
          <a:xfrm>
            <a:off x="5860317" y="1171649"/>
            <a:ext cx="6064590" cy="3600986"/>
          </a:xfrm>
          <a:prstGeom prst="rect">
            <a:avLst/>
          </a:prstGeom>
          <a:solidFill>
            <a:schemeClr val="bg1"/>
          </a:solidFill>
          <a:ln>
            <a:noFill/>
          </a:ln>
        </p:spPr>
        <p:txBody>
          <a:bodyPr wrap="square" rtlCol="0">
            <a:spAutoFit/>
          </a:bodyPr>
          <a:lstStyle/>
          <a:p>
            <a:pPr algn="ctr"/>
            <a:r>
              <a:rPr lang="en-US" sz="2400" dirty="0" smtClean="0">
                <a:solidFill>
                  <a:srgbClr val="00535D"/>
                </a:solidFill>
                <a:latin typeface="Calisto MT" panose="02040603050505030304" pitchFamily="18" charset="0"/>
              </a:rPr>
              <a:t>The Children’s Center</a:t>
            </a:r>
            <a:endParaRPr lang="en-US" sz="800" dirty="0" smtClean="0">
              <a:solidFill>
                <a:srgbClr val="00535D"/>
              </a:solidFill>
              <a:latin typeface="Calisto MT" panose="02040603050505030304" pitchFamily="18" charset="0"/>
            </a:endParaRPr>
          </a:p>
          <a:p>
            <a:pPr algn="ctr"/>
            <a:endParaRPr lang="en-US" sz="800" dirty="0" smtClean="0">
              <a:solidFill>
                <a:srgbClr val="00535D"/>
              </a:solidFill>
              <a:latin typeface="Calisto MT" panose="02040603050505030304" pitchFamily="18" charset="0"/>
            </a:endParaRPr>
          </a:p>
          <a:p>
            <a:pPr algn="ctr"/>
            <a:r>
              <a:rPr lang="en-US" sz="1400" dirty="0" smtClean="0">
                <a:solidFill>
                  <a:srgbClr val="00535D"/>
                </a:solidFill>
                <a:latin typeface="Calisto MT" panose="02040603050505030304" pitchFamily="18" charset="0"/>
              </a:rPr>
              <a:t>UCP of Long Island Children’s Center is committed to creating a </a:t>
            </a:r>
            <a:r>
              <a:rPr lang="en-US" sz="1400" b="1" i="1" dirty="0" smtClean="0">
                <a:solidFill>
                  <a:srgbClr val="00535D"/>
                </a:solidFill>
                <a:latin typeface="Calisto MT" panose="02040603050505030304" pitchFamily="18" charset="0"/>
              </a:rPr>
              <a:t>Life Without Limits </a:t>
            </a:r>
            <a:r>
              <a:rPr lang="en-US" sz="1400" dirty="0" smtClean="0">
                <a:solidFill>
                  <a:srgbClr val="00535D"/>
                </a:solidFill>
                <a:latin typeface="Calisto MT" panose="02040603050505030304" pitchFamily="18" charset="0"/>
              </a:rPr>
              <a:t>in the lives of children with disabilities through an educational partnership joining home, school and the community. The Children’s Center, located in Commack, has provided over 36 years of excellence in educational services including preschool, school-age programs and early intervention services tailored to meet the physical, cognitive and emotional needs of children with disabilities from birth to 21 years of age.</a:t>
            </a:r>
          </a:p>
          <a:p>
            <a:pPr algn="ctr"/>
            <a:endParaRPr lang="en-US" sz="1400" dirty="0" smtClean="0">
              <a:solidFill>
                <a:srgbClr val="00535D"/>
              </a:solidFill>
              <a:latin typeface="Calisto MT" panose="02040603050505030304" pitchFamily="18" charset="0"/>
            </a:endParaRPr>
          </a:p>
          <a:p>
            <a:pPr algn="ctr"/>
            <a:r>
              <a:rPr lang="en-US" sz="1400" i="1" dirty="0">
                <a:solidFill>
                  <a:srgbClr val="00535D"/>
                </a:solidFill>
                <a:latin typeface="Times New Roman" panose="02020603050405020304" pitchFamily="18" charset="0"/>
                <a:cs typeface="Times New Roman" panose="02020603050405020304" pitchFamily="18" charset="0"/>
              </a:rPr>
              <a:t>“You're off to Great </a:t>
            </a:r>
            <a:r>
              <a:rPr lang="en-US" sz="1400" i="1" dirty="0" smtClean="0">
                <a:solidFill>
                  <a:srgbClr val="00535D"/>
                </a:solidFill>
                <a:latin typeface="Times New Roman" panose="02020603050405020304" pitchFamily="18" charset="0"/>
                <a:cs typeface="Times New Roman" panose="02020603050405020304" pitchFamily="18" charset="0"/>
              </a:rPr>
              <a:t>Places! Today </a:t>
            </a:r>
            <a:r>
              <a:rPr lang="en-US" sz="1400" i="1" dirty="0">
                <a:solidFill>
                  <a:srgbClr val="00535D"/>
                </a:solidFill>
                <a:latin typeface="Times New Roman" panose="02020603050405020304" pitchFamily="18" charset="0"/>
                <a:cs typeface="Times New Roman" panose="02020603050405020304" pitchFamily="18" charset="0"/>
              </a:rPr>
              <a:t>is your day!</a:t>
            </a:r>
            <a:br>
              <a:rPr lang="en-US" sz="1400" i="1" dirty="0">
                <a:solidFill>
                  <a:srgbClr val="00535D"/>
                </a:solidFill>
                <a:latin typeface="Times New Roman" panose="02020603050405020304" pitchFamily="18" charset="0"/>
                <a:cs typeface="Times New Roman" panose="02020603050405020304" pitchFamily="18" charset="0"/>
              </a:rPr>
            </a:br>
            <a:r>
              <a:rPr lang="en-US" sz="1400" i="1" dirty="0">
                <a:solidFill>
                  <a:srgbClr val="00535D"/>
                </a:solidFill>
                <a:latin typeface="Times New Roman" panose="02020603050405020304" pitchFamily="18" charset="0"/>
                <a:cs typeface="Times New Roman" panose="02020603050405020304" pitchFamily="18" charset="0"/>
              </a:rPr>
              <a:t>Your mountain is </a:t>
            </a:r>
            <a:r>
              <a:rPr lang="en-US" sz="1400" i="1" dirty="0" smtClean="0">
                <a:solidFill>
                  <a:srgbClr val="00535D"/>
                </a:solidFill>
                <a:latin typeface="Times New Roman" panose="02020603050405020304" pitchFamily="18" charset="0"/>
                <a:cs typeface="Times New Roman" panose="02020603050405020304" pitchFamily="18" charset="0"/>
              </a:rPr>
              <a:t>waiting, So</a:t>
            </a:r>
            <a:r>
              <a:rPr lang="en-US" sz="1400" i="1" dirty="0">
                <a:solidFill>
                  <a:srgbClr val="00535D"/>
                </a:solidFill>
                <a:latin typeface="Times New Roman" panose="02020603050405020304" pitchFamily="18" charset="0"/>
                <a:cs typeface="Times New Roman" panose="02020603050405020304" pitchFamily="18" charset="0"/>
              </a:rPr>
              <a:t>... get on your way!” </a:t>
            </a:r>
            <a:br>
              <a:rPr lang="en-US" sz="1400" i="1" dirty="0">
                <a:solidFill>
                  <a:srgbClr val="00535D"/>
                </a:solidFill>
                <a:latin typeface="Times New Roman" panose="02020603050405020304" pitchFamily="18" charset="0"/>
                <a:cs typeface="Times New Roman" panose="02020603050405020304" pitchFamily="18" charset="0"/>
              </a:rPr>
            </a:br>
            <a:r>
              <a:rPr lang="en-US" sz="1400" i="1" dirty="0">
                <a:solidFill>
                  <a:srgbClr val="00535D"/>
                </a:solidFill>
                <a:latin typeface="Times New Roman" panose="02020603050405020304" pitchFamily="18" charset="0"/>
                <a:cs typeface="Times New Roman" panose="02020603050405020304" pitchFamily="18" charset="0"/>
              </a:rPr>
              <a:t>― Dr. Seuss, Oh, The Places You'll Go</a:t>
            </a:r>
            <a:r>
              <a:rPr lang="en-US" sz="1400" i="1" dirty="0" smtClean="0">
                <a:solidFill>
                  <a:srgbClr val="00535D"/>
                </a:solidFill>
                <a:latin typeface="Times New Roman" panose="02020603050405020304" pitchFamily="18" charset="0"/>
                <a:cs typeface="Times New Roman" panose="02020603050405020304" pitchFamily="18" charset="0"/>
              </a:rPr>
              <a:t>!</a:t>
            </a:r>
          </a:p>
          <a:p>
            <a:pPr algn="ctr"/>
            <a:endParaRPr lang="en-US" sz="1400" b="1" i="1" dirty="0" smtClean="0">
              <a:solidFill>
                <a:srgbClr val="00535D"/>
              </a:solidFill>
              <a:latin typeface="Times New Roman" panose="02020603050405020304" pitchFamily="18" charset="0"/>
              <a:cs typeface="Times New Roman" panose="02020603050405020304" pitchFamily="18" charset="0"/>
            </a:endParaRPr>
          </a:p>
          <a:p>
            <a:pPr algn="ctr"/>
            <a:r>
              <a:rPr lang="en-US" sz="1200" b="1" i="1" dirty="0" smtClean="0">
                <a:solidFill>
                  <a:srgbClr val="00535D"/>
                </a:solidFill>
                <a:latin typeface="Calisto MT" panose="02040603050505030304" pitchFamily="18" charset="0"/>
              </a:rPr>
              <a:t>In 2019, 13 students were celebrated during our Annual Graduation/Moving Up Ceremony at the Children’s Center</a:t>
            </a:r>
          </a:p>
        </p:txBody>
      </p:sp>
      <p:sp>
        <p:nvSpPr>
          <p:cNvPr id="14" name="Rectangle 13"/>
          <p:cNvSpPr/>
          <p:nvPr/>
        </p:nvSpPr>
        <p:spPr>
          <a:xfrm>
            <a:off x="-3" y="1004545"/>
            <a:ext cx="12192001" cy="51954"/>
          </a:xfrm>
          <a:prstGeom prst="rect">
            <a:avLst/>
          </a:prstGeom>
          <a:solidFill>
            <a:srgbClr val="00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0" y="-9739"/>
            <a:ext cx="12200902" cy="1014412"/>
            <a:chOff x="0" y="-9739"/>
            <a:chExt cx="12200902" cy="1014412"/>
          </a:xfrm>
          <a:solidFill>
            <a:schemeClr val="tx1">
              <a:lumMod val="85000"/>
              <a:lumOff val="15000"/>
            </a:schemeClr>
          </a:solidFill>
        </p:grpSpPr>
        <p:sp>
          <p:nvSpPr>
            <p:cNvPr id="16" name="Text Box 2"/>
            <p:cNvSpPr txBox="1">
              <a:spLocks noChangeArrowheads="1"/>
            </p:cNvSpPr>
            <p:nvPr/>
          </p:nvSpPr>
          <p:spPr bwMode="auto">
            <a:xfrm>
              <a:off x="0" y="-9739"/>
              <a:ext cx="12200902" cy="1014412"/>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7" name="Picture 3" descr="UCP LI Logo No Tag-Transparent background -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 Box 4"/>
            <p:cNvSpPr txBox="1">
              <a:spLocks noChangeArrowheads="1"/>
            </p:cNvSpPr>
            <p:nvPr/>
          </p:nvSpPr>
          <p:spPr bwMode="auto">
            <a:xfrm>
              <a:off x="3892794" y="268263"/>
              <a:ext cx="4637987" cy="655638"/>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Creating Life Without Limits</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65" y="2896749"/>
            <a:ext cx="5747452" cy="399861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1009" t="35250" r="29883" b="11392"/>
          <a:stretch/>
        </p:blipFill>
        <p:spPr>
          <a:xfrm>
            <a:off x="5860317" y="4742805"/>
            <a:ext cx="2325427" cy="2115195"/>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7463" t="50386" r="25344" b="-631"/>
          <a:stretch/>
        </p:blipFill>
        <p:spPr>
          <a:xfrm>
            <a:off x="1109592" y="1062948"/>
            <a:ext cx="3753999" cy="1806721"/>
          </a:xfrm>
          <a:prstGeom prst="rect">
            <a:avLst/>
          </a:prstGeom>
        </p:spPr>
      </p:pic>
    </p:spTree>
    <p:extLst>
      <p:ext uri="{BB962C8B-B14F-4D97-AF65-F5344CB8AC3E}">
        <p14:creationId xmlns:p14="http://schemas.microsoft.com/office/powerpoint/2010/main" val="2605778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5657672"/>
            <a:ext cx="12192000" cy="1200329"/>
          </a:xfrm>
          <a:prstGeom prst="rect">
            <a:avLst/>
          </a:prstGeom>
          <a:solidFill>
            <a:schemeClr val="bg1"/>
          </a:solidFill>
        </p:spPr>
        <p:txBody>
          <a:bodyPr wrap="square" rtlCol="0">
            <a:spAutoFit/>
          </a:bodyPr>
          <a:lstStyle/>
          <a:p>
            <a:pPr algn="ctr"/>
            <a:endParaRPr lang="en-US" dirty="0"/>
          </a:p>
          <a:p>
            <a:pPr algn="ctr"/>
            <a:endParaRPr lang="en-US" dirty="0" smtClean="0"/>
          </a:p>
          <a:p>
            <a:pPr algn="ctr"/>
            <a:endParaRPr lang="en-US" dirty="0" smtClean="0"/>
          </a:p>
          <a:p>
            <a:pPr algn="ctr"/>
            <a:endParaRPr lang="en-US" dirty="0"/>
          </a:p>
        </p:txBody>
      </p:sp>
      <p:sp>
        <p:nvSpPr>
          <p:cNvPr id="8" name="TextBox 7"/>
          <p:cNvSpPr txBox="1"/>
          <p:nvPr/>
        </p:nvSpPr>
        <p:spPr>
          <a:xfrm>
            <a:off x="992852" y="1079721"/>
            <a:ext cx="5160255" cy="5693866"/>
          </a:xfrm>
          <a:prstGeom prst="rect">
            <a:avLst/>
          </a:prstGeom>
          <a:solidFill>
            <a:schemeClr val="bg1"/>
          </a:solidFill>
        </p:spPr>
        <p:txBody>
          <a:bodyPr wrap="square" rtlCol="0">
            <a:spAutoFit/>
          </a:bodyPr>
          <a:lstStyle/>
          <a:p>
            <a:pPr algn="ctr"/>
            <a:r>
              <a:rPr lang="en-US" sz="2400" dirty="0" smtClean="0">
                <a:solidFill>
                  <a:srgbClr val="00535D"/>
                </a:solidFill>
                <a:latin typeface="Calisto MT" panose="02040603050505030304" pitchFamily="18" charset="0"/>
              </a:rPr>
              <a:t>Residential Services</a:t>
            </a:r>
          </a:p>
          <a:p>
            <a:pPr algn="ctr"/>
            <a:endParaRPr lang="en-US" sz="800" dirty="0">
              <a:solidFill>
                <a:srgbClr val="00535D"/>
              </a:solidFill>
              <a:latin typeface="Calisto MT" panose="02040603050505030304" pitchFamily="18" charset="0"/>
            </a:endParaRPr>
          </a:p>
          <a:p>
            <a:pPr algn="ctr"/>
            <a:r>
              <a:rPr lang="en-US" sz="1400" dirty="0" smtClean="0">
                <a:solidFill>
                  <a:srgbClr val="00535D"/>
                </a:solidFill>
                <a:latin typeface="Calisto MT" panose="02040603050505030304" pitchFamily="18" charset="0"/>
                <a:cs typeface="Times New Roman" panose="02020603050405020304" pitchFamily="18" charset="0"/>
              </a:rPr>
              <a:t>UCP </a:t>
            </a:r>
            <a:r>
              <a:rPr lang="en-US" sz="1400" dirty="0">
                <a:solidFill>
                  <a:srgbClr val="00535D"/>
                </a:solidFill>
                <a:latin typeface="Calisto MT" panose="02040603050505030304" pitchFamily="18" charset="0"/>
                <a:cs typeface="Times New Roman" panose="02020603050405020304" pitchFamily="18" charset="0"/>
              </a:rPr>
              <a:t>of Long Island provides residential care </a:t>
            </a:r>
            <a:r>
              <a:rPr lang="en-US" sz="1400" dirty="0" smtClean="0">
                <a:solidFill>
                  <a:srgbClr val="00535D"/>
                </a:solidFill>
                <a:latin typeface="Calisto MT" panose="02040603050505030304" pitchFamily="18" charset="0"/>
                <a:cs typeface="Times New Roman" panose="02020603050405020304" pitchFamily="18" charset="0"/>
              </a:rPr>
              <a:t>in </a:t>
            </a:r>
            <a:r>
              <a:rPr lang="en-US" sz="1400" dirty="0">
                <a:solidFill>
                  <a:srgbClr val="00535D"/>
                </a:solidFill>
                <a:latin typeface="Calisto MT" panose="02040603050505030304" pitchFamily="18" charset="0"/>
                <a:cs typeface="Times New Roman" panose="02020603050405020304" pitchFamily="18" charset="0"/>
              </a:rPr>
              <a:t>31 homes in Suffolk County for individuals with disabilities. Every home is beautifully maintained both outside and inside and becomes an integral part of each neighborhood. Individuals receive services in a comfortable and fully accessible home and are encouraged to achieve independence and live active lives. </a:t>
            </a:r>
            <a:r>
              <a:rPr lang="en-US" sz="1400" dirty="0" smtClean="0">
                <a:solidFill>
                  <a:srgbClr val="00535D"/>
                </a:solidFill>
                <a:latin typeface="Calisto MT" panose="02040603050505030304" pitchFamily="18" charset="0"/>
                <a:cs typeface="Times New Roman" panose="02020603050405020304" pitchFamily="18" charset="0"/>
              </a:rPr>
              <a:t>Residents regularly enjoy taking </a:t>
            </a:r>
            <a:r>
              <a:rPr lang="en-US" sz="1400" dirty="0">
                <a:solidFill>
                  <a:srgbClr val="00535D"/>
                </a:solidFill>
                <a:latin typeface="Calisto MT" panose="02040603050505030304" pitchFamily="18" charset="0"/>
                <a:cs typeface="Times New Roman" panose="02020603050405020304" pitchFamily="18" charset="0"/>
              </a:rPr>
              <a:t>part in </a:t>
            </a:r>
            <a:r>
              <a:rPr lang="en-US" sz="1400" dirty="0" smtClean="0">
                <a:solidFill>
                  <a:srgbClr val="00535D"/>
                </a:solidFill>
                <a:latin typeface="Calisto MT" panose="02040603050505030304" pitchFamily="18" charset="0"/>
                <a:cs typeface="Times New Roman" panose="02020603050405020304" pitchFamily="18" charset="0"/>
              </a:rPr>
              <a:t>community outings </a:t>
            </a:r>
            <a:r>
              <a:rPr lang="en-US" sz="1400" dirty="0">
                <a:solidFill>
                  <a:srgbClr val="00535D"/>
                </a:solidFill>
                <a:latin typeface="Calisto MT" panose="02040603050505030304" pitchFamily="18" charset="0"/>
                <a:cs typeface="Times New Roman" panose="02020603050405020304" pitchFamily="18" charset="0"/>
              </a:rPr>
              <a:t>and </a:t>
            </a:r>
            <a:r>
              <a:rPr lang="en-US" sz="1400" dirty="0" smtClean="0">
                <a:solidFill>
                  <a:srgbClr val="00535D"/>
                </a:solidFill>
                <a:latin typeface="Calisto MT" panose="02040603050505030304" pitchFamily="18" charset="0"/>
                <a:cs typeface="Times New Roman" panose="02020603050405020304" pitchFamily="18" charset="0"/>
              </a:rPr>
              <a:t>events</a:t>
            </a:r>
            <a:r>
              <a:rPr lang="en-US" sz="1400" dirty="0">
                <a:solidFill>
                  <a:srgbClr val="00535D"/>
                </a:solidFill>
                <a:latin typeface="Calisto MT" panose="02040603050505030304" pitchFamily="18" charset="0"/>
                <a:cs typeface="Times New Roman" panose="02020603050405020304" pitchFamily="18" charset="0"/>
              </a:rPr>
              <a:t>. We encourage the involvement of families in these activities to further our goal of helping individuals live </a:t>
            </a:r>
            <a:r>
              <a:rPr lang="en-US" sz="1400" b="1" i="1" dirty="0">
                <a:solidFill>
                  <a:srgbClr val="00535D"/>
                </a:solidFill>
                <a:latin typeface="Calisto MT" panose="02040603050505030304" pitchFamily="18" charset="0"/>
                <a:cs typeface="Times New Roman" panose="02020603050405020304" pitchFamily="18" charset="0"/>
              </a:rPr>
              <a:t>Life Without Limits</a:t>
            </a:r>
            <a:r>
              <a:rPr lang="en-US" sz="1400" dirty="0" smtClean="0">
                <a:solidFill>
                  <a:srgbClr val="00535D"/>
                </a:solidFill>
                <a:latin typeface="Calisto MT" panose="02040603050505030304" pitchFamily="18" charset="0"/>
                <a:cs typeface="Times New Roman" panose="02020603050405020304" pitchFamily="18" charset="0"/>
              </a:rPr>
              <a:t>.</a:t>
            </a:r>
          </a:p>
          <a:p>
            <a:pPr algn="ctr"/>
            <a:endParaRPr lang="en-US" sz="1400" b="1" i="1" strike="sngStrike" dirty="0" smtClean="0">
              <a:solidFill>
                <a:srgbClr val="00535D"/>
              </a:solidFill>
              <a:latin typeface="Times New Roman" panose="02020603050405020304" pitchFamily="18" charset="0"/>
              <a:cs typeface="Times New Roman" panose="02020603050405020304" pitchFamily="18" charset="0"/>
            </a:endParaRPr>
          </a:p>
          <a:p>
            <a:pPr algn="ctr"/>
            <a:r>
              <a:rPr lang="en-US" sz="1200" i="1" dirty="0">
                <a:solidFill>
                  <a:srgbClr val="00535D"/>
                </a:solidFill>
                <a:latin typeface="Times New Roman" panose="02020603050405020304" pitchFamily="18" charset="0"/>
                <a:cs typeface="Times New Roman" panose="02020603050405020304" pitchFamily="18" charset="0"/>
              </a:rPr>
              <a:t>“The best and most beautiful things in the world cannot be seen or even touched- They must be felt with the heart.” – Helen </a:t>
            </a:r>
            <a:r>
              <a:rPr lang="en-US" sz="1200" i="1" dirty="0" smtClean="0">
                <a:solidFill>
                  <a:srgbClr val="00535D"/>
                </a:solidFill>
                <a:latin typeface="Times New Roman" panose="02020603050405020304" pitchFamily="18" charset="0"/>
                <a:cs typeface="Times New Roman" panose="02020603050405020304" pitchFamily="18" charset="0"/>
              </a:rPr>
              <a:t>Keller</a:t>
            </a:r>
          </a:p>
          <a:p>
            <a:pPr algn="ctr"/>
            <a:endParaRPr lang="en-US" sz="1200" b="1" i="1" dirty="0">
              <a:solidFill>
                <a:srgbClr val="00535D"/>
              </a:solidFill>
              <a:latin typeface="Times New Roman" panose="02020603050405020304" pitchFamily="18" charset="0"/>
              <a:cs typeface="Times New Roman" panose="02020603050405020304" pitchFamily="18" charset="0"/>
            </a:endParaRPr>
          </a:p>
          <a:p>
            <a:pPr algn="ctr"/>
            <a:r>
              <a:rPr lang="en-US" sz="1200" b="1" i="1" dirty="0" smtClean="0">
                <a:solidFill>
                  <a:srgbClr val="00535D"/>
                </a:solidFill>
                <a:latin typeface="Calisto MT" panose="02040603050505030304" pitchFamily="18" charset="0"/>
                <a:cs typeface="Times New Roman" panose="02020603050405020304" pitchFamily="18" charset="0"/>
              </a:rPr>
              <a:t>We provide residential services to over 224 adults and children with disabilities.</a:t>
            </a:r>
            <a:endParaRPr lang="en-US" sz="1200" dirty="0" smtClean="0">
              <a:solidFill>
                <a:srgbClr val="00535D"/>
              </a:solidFill>
              <a:latin typeface="Calisto MT" panose="02040603050505030304" pitchFamily="18" charset="0"/>
              <a:cs typeface="Times New Roman" panose="02020603050405020304" pitchFamily="18" charset="0"/>
            </a:endParaRPr>
          </a:p>
          <a:p>
            <a:pPr algn="ctr"/>
            <a:endParaRPr lang="en-US" sz="2400" dirty="0">
              <a:solidFill>
                <a:srgbClr val="00535D"/>
              </a:solidFill>
              <a:latin typeface="Calisto MT" panose="02040603050505030304" pitchFamily="18" charset="0"/>
            </a:endParaRPr>
          </a:p>
          <a:p>
            <a:pPr algn="ctr"/>
            <a:endParaRPr lang="en-US" sz="2400" dirty="0" smtClean="0">
              <a:solidFill>
                <a:srgbClr val="00535D"/>
              </a:solidFill>
              <a:latin typeface="Calisto MT" panose="02040603050505030304" pitchFamily="18" charset="0"/>
            </a:endParaRPr>
          </a:p>
          <a:p>
            <a:pPr algn="ctr"/>
            <a:endParaRPr lang="en-US" sz="2400" dirty="0" smtClean="0">
              <a:solidFill>
                <a:srgbClr val="00535D"/>
              </a:solidFill>
              <a:latin typeface="Calisto MT" panose="02040603050505030304" pitchFamily="18" charset="0"/>
            </a:endParaRPr>
          </a:p>
          <a:p>
            <a:pPr algn="ctr"/>
            <a:endParaRPr lang="en-US" sz="2400" dirty="0">
              <a:solidFill>
                <a:srgbClr val="00535D"/>
              </a:solidFill>
              <a:latin typeface="Calisto MT" panose="02040603050505030304" pitchFamily="18" charset="0"/>
            </a:endParaRPr>
          </a:p>
          <a:p>
            <a:pPr algn="ctr"/>
            <a:endParaRPr lang="en-US" sz="2400" dirty="0" smtClean="0">
              <a:solidFill>
                <a:srgbClr val="00535D"/>
              </a:solidFill>
              <a:latin typeface="Calisto MT" panose="02040603050505030304" pitchFamily="18" charset="0"/>
            </a:endParaRPr>
          </a:p>
          <a:p>
            <a:pPr algn="ctr"/>
            <a:endParaRPr lang="en-US" sz="2400" dirty="0">
              <a:solidFill>
                <a:srgbClr val="00535D"/>
              </a:solidFill>
              <a:latin typeface="Calisto MT" panose="02040603050505030304" pitchFamily="18" charset="0"/>
            </a:endParaRPr>
          </a:p>
        </p:txBody>
      </p:sp>
      <p:sp>
        <p:nvSpPr>
          <p:cNvPr id="12" name="Rectangle 11"/>
          <p:cNvSpPr/>
          <p:nvPr/>
        </p:nvSpPr>
        <p:spPr>
          <a:xfrm>
            <a:off x="4948" y="996117"/>
            <a:ext cx="12192001" cy="51954"/>
          </a:xfrm>
          <a:prstGeom prst="rect">
            <a:avLst/>
          </a:prstGeom>
          <a:solidFill>
            <a:srgbClr val="2F7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29892" y="4540827"/>
            <a:ext cx="6866056" cy="0"/>
          </a:xfrm>
          <a:prstGeom prst="line">
            <a:avLst/>
          </a:prstGeom>
          <a:ln w="12700">
            <a:solidFill>
              <a:srgbClr val="00535D"/>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948" y="996117"/>
            <a:ext cx="12192001" cy="51954"/>
          </a:xfrm>
          <a:prstGeom prst="rect">
            <a:avLst/>
          </a:prstGeom>
          <a:solidFill>
            <a:srgbClr val="2F7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 y="996117"/>
            <a:ext cx="12192000" cy="45719"/>
          </a:xfrm>
          <a:prstGeom prst="rect">
            <a:avLst/>
          </a:prstGeom>
          <a:solidFill>
            <a:srgbClr val="0053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 y="989882"/>
            <a:ext cx="12188046" cy="45719"/>
          </a:xfrm>
          <a:prstGeom prst="rect">
            <a:avLst/>
          </a:prstGeom>
          <a:solidFill>
            <a:srgbClr val="0053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9739"/>
            <a:ext cx="12200902" cy="1014412"/>
            <a:chOff x="0" y="-9739"/>
            <a:chExt cx="12200902" cy="1014412"/>
          </a:xfrm>
          <a:solidFill>
            <a:schemeClr val="tx1">
              <a:lumMod val="85000"/>
              <a:lumOff val="15000"/>
            </a:schemeClr>
          </a:solidFill>
        </p:grpSpPr>
        <p:sp>
          <p:nvSpPr>
            <p:cNvPr id="23" name="Text Box 2"/>
            <p:cNvSpPr txBox="1">
              <a:spLocks noChangeArrowheads="1"/>
            </p:cNvSpPr>
            <p:nvPr/>
          </p:nvSpPr>
          <p:spPr bwMode="auto">
            <a:xfrm>
              <a:off x="0" y="-9739"/>
              <a:ext cx="12200902" cy="1014412"/>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4" name="Picture 3" descr="UCP LI Logo No Tag-Transparent background -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5" name="Text Box 4"/>
            <p:cNvSpPr txBox="1">
              <a:spLocks noChangeArrowheads="1"/>
            </p:cNvSpPr>
            <p:nvPr/>
          </p:nvSpPr>
          <p:spPr bwMode="auto">
            <a:xfrm>
              <a:off x="3892794" y="268263"/>
              <a:ext cx="4637987" cy="655638"/>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Creating Life Without Limits</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593" y="1153586"/>
            <a:ext cx="4454755" cy="33410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21" y="4567423"/>
            <a:ext cx="1278992" cy="225997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253" y="4678973"/>
            <a:ext cx="3130130" cy="206771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3147" y="4502059"/>
            <a:ext cx="2165685" cy="2165685"/>
          </a:xfrm>
          <a:prstGeom prst="rect">
            <a:avLst/>
          </a:prstGeom>
        </p:spPr>
      </p:pic>
    </p:spTree>
    <p:extLst>
      <p:ext uri="{BB962C8B-B14F-4D97-AF65-F5344CB8AC3E}">
        <p14:creationId xmlns:p14="http://schemas.microsoft.com/office/powerpoint/2010/main" val="168355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79800" y="4457424"/>
            <a:ext cx="11941988" cy="8057"/>
          </a:xfrm>
          <a:prstGeom prst="line">
            <a:avLst/>
          </a:prstGeom>
          <a:ln w="12700">
            <a:solidFill>
              <a:srgbClr val="00535D"/>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37370" y="1610666"/>
            <a:ext cx="2228744" cy="2462213"/>
          </a:xfrm>
          <a:prstGeom prst="rect">
            <a:avLst/>
          </a:prstGeom>
        </p:spPr>
        <p:txBody>
          <a:bodyPr wrap="square">
            <a:spAutoFit/>
          </a:bodyPr>
          <a:lstStyle/>
          <a:p>
            <a:pPr algn="ctr"/>
            <a:r>
              <a:rPr lang="en-US" sz="1100" b="1" dirty="0">
                <a:solidFill>
                  <a:srgbClr val="00535D"/>
                </a:solidFill>
                <a:latin typeface="Calisto MT" panose="02040603050505030304" pitchFamily="18" charset="0"/>
              </a:rPr>
              <a:t>Brushstrokes Program</a:t>
            </a:r>
          </a:p>
          <a:p>
            <a:pPr algn="ctr"/>
            <a:r>
              <a:rPr lang="en-US" sz="1100" dirty="0">
                <a:solidFill>
                  <a:srgbClr val="00535D"/>
                </a:solidFill>
                <a:latin typeface="Calisto MT" panose="02040603050505030304" pitchFamily="18" charset="0"/>
              </a:rPr>
              <a:t>The Brushstrokes Program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gives </a:t>
            </a:r>
            <a:r>
              <a:rPr lang="en-US" sz="1100" dirty="0">
                <a:solidFill>
                  <a:srgbClr val="00535D"/>
                </a:solidFill>
                <a:latin typeface="Calisto MT" panose="02040603050505030304" pitchFamily="18" charset="0"/>
              </a:rPr>
              <a:t>participants an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opportunity </a:t>
            </a:r>
            <a:r>
              <a:rPr lang="en-US" sz="1100" dirty="0">
                <a:solidFill>
                  <a:srgbClr val="00535D"/>
                </a:solidFill>
                <a:latin typeface="Calisto MT" panose="02040603050505030304" pitchFamily="18" charset="0"/>
              </a:rPr>
              <a:t>to create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intriguing </a:t>
            </a:r>
            <a:r>
              <a:rPr lang="en-US" sz="1100" dirty="0">
                <a:solidFill>
                  <a:srgbClr val="00535D"/>
                </a:solidFill>
                <a:latin typeface="Calisto MT" panose="02040603050505030304" pitchFamily="18" charset="0"/>
              </a:rPr>
              <a:t>pieces of </a:t>
            </a:r>
            <a:r>
              <a:rPr lang="en-US" sz="1100" dirty="0" smtClean="0">
                <a:solidFill>
                  <a:srgbClr val="00535D"/>
                </a:solidFill>
                <a:latin typeface="Calisto MT" panose="02040603050505030304" pitchFamily="18" charset="0"/>
              </a:rPr>
              <a:t>artwork</a:t>
            </a:r>
          </a:p>
          <a:p>
            <a:pPr algn="ctr"/>
            <a:r>
              <a:rPr lang="en-US" sz="1100" dirty="0" smtClean="0">
                <a:solidFill>
                  <a:srgbClr val="00535D"/>
                </a:solidFill>
                <a:latin typeface="Calisto MT" panose="02040603050505030304" pitchFamily="18" charset="0"/>
              </a:rPr>
              <a:t> </a:t>
            </a:r>
            <a:r>
              <a:rPr lang="en-US" sz="1100" dirty="0">
                <a:solidFill>
                  <a:srgbClr val="00535D"/>
                </a:solidFill>
                <a:latin typeface="Calisto MT" panose="02040603050505030304" pitchFamily="18" charset="0"/>
              </a:rPr>
              <a:t>that reflect their dynamic personalities. The program consists of more than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20 </a:t>
            </a:r>
            <a:r>
              <a:rPr lang="en-US" sz="1100" dirty="0">
                <a:solidFill>
                  <a:srgbClr val="00535D"/>
                </a:solidFill>
                <a:latin typeface="Calisto MT" panose="02040603050505030304" pitchFamily="18" charset="0"/>
              </a:rPr>
              <a:t>artists who paint each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day</a:t>
            </a:r>
            <a:r>
              <a:rPr lang="en-US" sz="1100" dirty="0">
                <a:solidFill>
                  <a:srgbClr val="00535D"/>
                </a:solidFill>
                <a:latin typeface="Calisto MT" panose="02040603050505030304" pitchFamily="18" charset="0"/>
              </a:rPr>
              <a:t>. Their work has </a:t>
            </a:r>
            <a:r>
              <a:rPr lang="en-US" sz="1100" dirty="0" smtClean="0">
                <a:solidFill>
                  <a:srgbClr val="00535D"/>
                </a:solidFill>
                <a:latin typeface="Calisto MT" panose="02040603050505030304" pitchFamily="18" charset="0"/>
              </a:rPr>
              <a:t>been </a:t>
            </a:r>
            <a:r>
              <a:rPr lang="en-US" sz="1100" dirty="0">
                <a:solidFill>
                  <a:srgbClr val="00535D"/>
                </a:solidFill>
                <a:latin typeface="Calisto MT" panose="02040603050505030304" pitchFamily="18" charset="0"/>
              </a:rPr>
              <a:t>displayed in community art exhibits and at </a:t>
            </a:r>
            <a:r>
              <a:rPr lang="en-US" sz="1100" dirty="0" smtClean="0">
                <a:solidFill>
                  <a:srgbClr val="00535D"/>
                </a:solidFill>
                <a:latin typeface="Calisto MT" panose="02040603050505030304" pitchFamily="18" charset="0"/>
              </a:rPr>
              <a:t>UCP </a:t>
            </a:r>
            <a:r>
              <a:rPr lang="en-US" sz="1100" dirty="0">
                <a:solidFill>
                  <a:srgbClr val="00535D"/>
                </a:solidFill>
                <a:latin typeface="Calisto MT" panose="02040603050505030304" pitchFamily="18" charset="0"/>
              </a:rPr>
              <a:t>of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Long </a:t>
            </a:r>
            <a:r>
              <a:rPr lang="en-US" sz="1100" dirty="0">
                <a:solidFill>
                  <a:srgbClr val="00535D"/>
                </a:solidFill>
                <a:latin typeface="Calisto MT" panose="02040603050505030304" pitchFamily="18" charset="0"/>
              </a:rPr>
              <a:t>Island </a:t>
            </a:r>
            <a:endParaRPr lang="en-US" sz="1100" dirty="0" smtClean="0">
              <a:solidFill>
                <a:srgbClr val="00535D"/>
              </a:solidFill>
              <a:latin typeface="Calisto MT" panose="02040603050505030304" pitchFamily="18" charset="0"/>
            </a:endParaRPr>
          </a:p>
          <a:p>
            <a:pPr algn="ctr"/>
            <a:r>
              <a:rPr lang="en-US" sz="1100" dirty="0">
                <a:solidFill>
                  <a:srgbClr val="00535D"/>
                </a:solidFill>
                <a:latin typeface="Calisto MT" panose="02040603050505030304" pitchFamily="18" charset="0"/>
              </a:rPr>
              <a:t>S</a:t>
            </a:r>
            <a:r>
              <a:rPr lang="en-US" sz="1100" dirty="0" smtClean="0">
                <a:solidFill>
                  <a:srgbClr val="00535D"/>
                </a:solidFill>
                <a:latin typeface="Calisto MT" panose="02040603050505030304" pitchFamily="18" charset="0"/>
              </a:rPr>
              <a:t>pecial </a:t>
            </a:r>
            <a:r>
              <a:rPr lang="en-US" sz="1100" dirty="0">
                <a:solidFill>
                  <a:srgbClr val="00535D"/>
                </a:solidFill>
                <a:latin typeface="Calisto MT" panose="02040603050505030304" pitchFamily="18" charset="0"/>
              </a:rPr>
              <a:t>E</a:t>
            </a:r>
            <a:r>
              <a:rPr lang="en-US" sz="1100" dirty="0" smtClean="0">
                <a:solidFill>
                  <a:srgbClr val="00535D"/>
                </a:solidFill>
                <a:latin typeface="Calisto MT" panose="02040603050505030304" pitchFamily="18" charset="0"/>
              </a:rPr>
              <a:t>vents</a:t>
            </a:r>
            <a:r>
              <a:rPr lang="en-US" sz="1100" dirty="0">
                <a:solidFill>
                  <a:srgbClr val="00535D"/>
                </a:solidFill>
                <a:latin typeface="Calisto MT" panose="02040603050505030304" pitchFamily="18" charset="0"/>
              </a:rPr>
              <a:t>.</a:t>
            </a:r>
          </a:p>
        </p:txBody>
      </p:sp>
      <p:sp>
        <p:nvSpPr>
          <p:cNvPr id="17" name="Rectangle 16"/>
          <p:cNvSpPr/>
          <p:nvPr/>
        </p:nvSpPr>
        <p:spPr>
          <a:xfrm>
            <a:off x="2624903" y="1172843"/>
            <a:ext cx="6096000" cy="400110"/>
          </a:xfrm>
          <a:prstGeom prst="rect">
            <a:avLst/>
          </a:prstGeom>
        </p:spPr>
        <p:txBody>
          <a:bodyPr>
            <a:spAutoFit/>
          </a:bodyPr>
          <a:lstStyle/>
          <a:p>
            <a:pPr algn="ctr"/>
            <a:r>
              <a:rPr lang="en-US" sz="2000" b="1" dirty="0" smtClean="0">
                <a:solidFill>
                  <a:srgbClr val="00535D"/>
                </a:solidFill>
                <a:latin typeface="Calisto MT" panose="02040603050505030304" pitchFamily="18" charset="0"/>
              </a:rPr>
              <a:t>ADULT DAY SERVICES</a:t>
            </a:r>
            <a:endParaRPr lang="en-US" sz="2000" b="1" dirty="0">
              <a:solidFill>
                <a:srgbClr val="00535D"/>
              </a:solidFill>
              <a:latin typeface="Calisto MT" panose="02040603050505030304" pitchFamily="18" charset="0"/>
            </a:endParaRPr>
          </a:p>
        </p:txBody>
      </p:sp>
      <p:sp>
        <p:nvSpPr>
          <p:cNvPr id="19" name="Rectangle 18"/>
          <p:cNvSpPr/>
          <p:nvPr/>
        </p:nvSpPr>
        <p:spPr>
          <a:xfrm>
            <a:off x="9472458" y="1640421"/>
            <a:ext cx="1777445" cy="2385268"/>
          </a:xfrm>
          <a:prstGeom prst="rect">
            <a:avLst/>
          </a:prstGeom>
        </p:spPr>
        <p:txBody>
          <a:bodyPr wrap="square">
            <a:spAutoFit/>
          </a:bodyPr>
          <a:lstStyle/>
          <a:p>
            <a:pPr algn="ctr"/>
            <a:r>
              <a:rPr lang="en-US" sz="1100" b="1" dirty="0" smtClean="0">
                <a:solidFill>
                  <a:srgbClr val="00535D"/>
                </a:solidFill>
                <a:latin typeface="Calisto MT" panose="02040603050505030304" pitchFamily="18" charset="0"/>
              </a:rPr>
              <a:t>Employment Connection</a:t>
            </a:r>
          </a:p>
          <a:p>
            <a:pPr algn="ctr"/>
            <a:r>
              <a:rPr lang="en-US" sz="1100" dirty="0">
                <a:solidFill>
                  <a:srgbClr val="00535D"/>
                </a:solidFill>
                <a:latin typeface="Calisto MT" panose="02040603050505030304" pitchFamily="18" charset="0"/>
              </a:rPr>
              <a:t>The Employment Connection of </a:t>
            </a:r>
            <a:r>
              <a:rPr lang="en-US" sz="1100" dirty="0" smtClean="0">
                <a:solidFill>
                  <a:srgbClr val="00535D"/>
                </a:solidFill>
                <a:latin typeface="Calisto MT" panose="02040603050505030304" pitchFamily="18" charset="0"/>
              </a:rPr>
              <a:t>UCP</a:t>
            </a:r>
          </a:p>
          <a:p>
            <a:pPr algn="ctr"/>
            <a:r>
              <a:rPr lang="en-US" sz="1100" dirty="0" smtClean="0">
                <a:solidFill>
                  <a:srgbClr val="00535D"/>
                </a:solidFill>
                <a:latin typeface="Calisto MT" panose="02040603050505030304" pitchFamily="18" charset="0"/>
              </a:rPr>
              <a:t> </a:t>
            </a:r>
            <a:r>
              <a:rPr lang="en-US" sz="1100" dirty="0">
                <a:solidFill>
                  <a:srgbClr val="00535D"/>
                </a:solidFill>
                <a:latin typeface="Calisto MT" panose="02040603050505030304" pitchFamily="18" charset="0"/>
              </a:rPr>
              <a:t>of Long Island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provides </a:t>
            </a:r>
            <a:r>
              <a:rPr lang="en-US" sz="1100" dirty="0">
                <a:solidFill>
                  <a:srgbClr val="00535D"/>
                </a:solidFill>
                <a:latin typeface="Calisto MT" panose="02040603050505030304" pitchFamily="18" charset="0"/>
              </a:rPr>
              <a:t>employment-related services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leading </a:t>
            </a:r>
            <a:r>
              <a:rPr lang="en-US" sz="1100" dirty="0">
                <a:solidFill>
                  <a:srgbClr val="00535D"/>
                </a:solidFill>
                <a:latin typeface="Calisto MT" panose="02040603050505030304" pitchFamily="18" charset="0"/>
              </a:rPr>
              <a:t>to competitive community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employment </a:t>
            </a:r>
            <a:r>
              <a:rPr lang="en-US" sz="1100" dirty="0">
                <a:solidFill>
                  <a:srgbClr val="00535D"/>
                </a:solidFill>
                <a:latin typeface="Calisto MT" panose="02040603050505030304" pitchFamily="18" charset="0"/>
              </a:rPr>
              <a:t>for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people </a:t>
            </a:r>
            <a:r>
              <a:rPr lang="en-US" sz="1100" dirty="0">
                <a:solidFill>
                  <a:srgbClr val="00535D"/>
                </a:solidFill>
                <a:latin typeface="Calisto MT" panose="02040603050505030304" pitchFamily="18" charset="0"/>
              </a:rPr>
              <a:t>with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disabilities</a:t>
            </a:r>
            <a:r>
              <a:rPr lang="en-US" sz="1100" dirty="0">
                <a:solidFill>
                  <a:srgbClr val="00535D"/>
                </a:solidFill>
                <a:latin typeface="Calisto MT" panose="02040603050505030304" pitchFamily="18" charset="0"/>
              </a:rPr>
              <a:t>.</a:t>
            </a:r>
          </a:p>
          <a:p>
            <a:pPr algn="ctr"/>
            <a:endParaRPr lang="en-US" sz="1400" dirty="0">
              <a:solidFill>
                <a:srgbClr val="00535D"/>
              </a:solidFill>
              <a:latin typeface="Calisto MT" panose="02040603050505030304" pitchFamily="18" charset="0"/>
            </a:endParaRPr>
          </a:p>
          <a:p>
            <a:pPr algn="ctr"/>
            <a:endParaRPr lang="en-US" sz="1400" b="1" dirty="0">
              <a:solidFill>
                <a:srgbClr val="00535D"/>
              </a:solidFill>
              <a:latin typeface="Calisto MT" panose="02040603050505030304" pitchFamily="18" charset="0"/>
            </a:endParaRPr>
          </a:p>
        </p:txBody>
      </p:sp>
      <p:sp>
        <p:nvSpPr>
          <p:cNvPr id="12" name="TextBox 11"/>
          <p:cNvSpPr txBox="1"/>
          <p:nvPr/>
        </p:nvSpPr>
        <p:spPr>
          <a:xfrm>
            <a:off x="6468578" y="5203596"/>
            <a:ext cx="271488" cy="1524949"/>
          </a:xfrm>
          <a:prstGeom prst="rect">
            <a:avLst/>
          </a:prstGeom>
          <a:solidFill>
            <a:schemeClr val="bg1"/>
          </a:solidFill>
        </p:spPr>
        <p:txBody>
          <a:bodyPr wrap="square" rtlCol="0">
            <a:spAutoFit/>
          </a:bodyPr>
          <a:lstStyle/>
          <a:p>
            <a:endParaRPr lang="en-US" dirty="0"/>
          </a:p>
        </p:txBody>
      </p:sp>
      <p:grpSp>
        <p:nvGrpSpPr>
          <p:cNvPr id="28" name="Group 27"/>
          <p:cNvGrpSpPr/>
          <p:nvPr/>
        </p:nvGrpSpPr>
        <p:grpSpPr>
          <a:xfrm>
            <a:off x="0" y="-9739"/>
            <a:ext cx="12200902" cy="1014412"/>
            <a:chOff x="0" y="-9739"/>
            <a:chExt cx="12200902" cy="1014412"/>
          </a:xfrm>
          <a:solidFill>
            <a:schemeClr val="tx1">
              <a:lumMod val="85000"/>
              <a:lumOff val="15000"/>
            </a:schemeClr>
          </a:solidFill>
        </p:grpSpPr>
        <p:sp>
          <p:nvSpPr>
            <p:cNvPr id="29" name="Text Box 2"/>
            <p:cNvSpPr txBox="1">
              <a:spLocks noChangeArrowheads="1"/>
            </p:cNvSpPr>
            <p:nvPr/>
          </p:nvSpPr>
          <p:spPr bwMode="auto">
            <a:xfrm>
              <a:off x="0" y="-9739"/>
              <a:ext cx="12200902" cy="1014412"/>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0" name="Picture 3" descr="UCP LI Logo No Tag-Transparent background -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1" name="Text Box 4"/>
            <p:cNvSpPr txBox="1">
              <a:spLocks noChangeArrowheads="1"/>
            </p:cNvSpPr>
            <p:nvPr/>
          </p:nvSpPr>
          <p:spPr bwMode="auto">
            <a:xfrm>
              <a:off x="3892794" y="268263"/>
              <a:ext cx="4637987" cy="655638"/>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Creating Life Without Limits</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grpSp>
      <p:sp>
        <p:nvSpPr>
          <p:cNvPr id="32" name="Rectangle 31"/>
          <p:cNvSpPr/>
          <p:nvPr/>
        </p:nvSpPr>
        <p:spPr>
          <a:xfrm>
            <a:off x="4948" y="996117"/>
            <a:ext cx="12192001" cy="51954"/>
          </a:xfrm>
          <a:prstGeom prst="rect">
            <a:avLst/>
          </a:prstGeom>
          <a:solidFill>
            <a:srgbClr val="005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5078" y="1634313"/>
            <a:ext cx="3459917" cy="2292935"/>
          </a:xfrm>
          <a:prstGeom prst="rect">
            <a:avLst/>
          </a:prstGeom>
        </p:spPr>
        <p:txBody>
          <a:bodyPr wrap="square">
            <a:spAutoFit/>
          </a:bodyPr>
          <a:lstStyle/>
          <a:p>
            <a:pPr algn="ctr"/>
            <a:r>
              <a:rPr lang="en-US" sz="1100" b="1" dirty="0">
                <a:solidFill>
                  <a:srgbClr val="00535D"/>
                </a:solidFill>
                <a:latin typeface="Calisto MT" panose="02040603050505030304" pitchFamily="18" charset="0"/>
              </a:rPr>
              <a:t>Day Habilitation</a:t>
            </a:r>
          </a:p>
          <a:p>
            <a:pPr algn="ctr"/>
            <a:r>
              <a:rPr lang="en-US" sz="1100" dirty="0">
                <a:solidFill>
                  <a:srgbClr val="00535D"/>
                </a:solidFill>
                <a:latin typeface="Calisto MT" panose="02040603050505030304" pitchFamily="18" charset="0"/>
              </a:rPr>
              <a:t>Enhances the ability of participants to pursue an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inclusive </a:t>
            </a:r>
            <a:r>
              <a:rPr lang="en-US" sz="1100" dirty="0">
                <a:solidFill>
                  <a:srgbClr val="00535D"/>
                </a:solidFill>
                <a:latin typeface="Calisto MT" panose="02040603050505030304" pitchFamily="18" charset="0"/>
              </a:rPr>
              <a:t>lifestyle by </a:t>
            </a:r>
            <a:r>
              <a:rPr lang="en-US" sz="1100" dirty="0" smtClean="0">
                <a:solidFill>
                  <a:srgbClr val="00535D"/>
                </a:solidFill>
                <a:latin typeface="Calisto MT" panose="02040603050505030304" pitchFamily="18" charset="0"/>
              </a:rPr>
              <a:t>providing and promoting </a:t>
            </a:r>
            <a:r>
              <a:rPr lang="en-US" sz="1100" dirty="0">
                <a:solidFill>
                  <a:srgbClr val="00535D"/>
                </a:solidFill>
                <a:latin typeface="Calisto MT" panose="02040603050505030304" pitchFamily="18" charset="0"/>
              </a:rPr>
              <a:t>opportunities to become </a:t>
            </a:r>
            <a:r>
              <a:rPr lang="en-US" sz="1100" dirty="0" smtClean="0">
                <a:solidFill>
                  <a:srgbClr val="00535D"/>
                </a:solidFill>
                <a:latin typeface="Calisto MT" panose="02040603050505030304" pitchFamily="18" charset="0"/>
              </a:rPr>
              <a:t>more </a:t>
            </a:r>
            <a:r>
              <a:rPr lang="en-US" sz="1100" dirty="0">
                <a:solidFill>
                  <a:srgbClr val="00535D"/>
                </a:solidFill>
                <a:latin typeface="Calisto MT" panose="02040603050505030304" pitchFamily="18" charset="0"/>
              </a:rPr>
              <a:t>involved, </a:t>
            </a:r>
            <a:r>
              <a:rPr lang="en-US" sz="1100" dirty="0" smtClean="0">
                <a:solidFill>
                  <a:srgbClr val="00535D"/>
                </a:solidFill>
                <a:latin typeface="Calisto MT" panose="02040603050505030304" pitchFamily="18" charset="0"/>
              </a:rPr>
              <a:t>productive and </a:t>
            </a:r>
            <a:r>
              <a:rPr lang="en-US" sz="1100" dirty="0">
                <a:solidFill>
                  <a:srgbClr val="00535D"/>
                </a:solidFill>
                <a:latin typeface="Calisto MT" panose="02040603050505030304" pitchFamily="18" charset="0"/>
              </a:rPr>
              <a:t>interactive within </a:t>
            </a:r>
            <a:r>
              <a:rPr lang="en-US" sz="1100" dirty="0" smtClean="0">
                <a:solidFill>
                  <a:srgbClr val="00535D"/>
                </a:solidFill>
                <a:latin typeface="Calisto MT" panose="02040603050505030304" pitchFamily="18" charset="0"/>
              </a:rPr>
              <a:t>the </a:t>
            </a:r>
            <a:r>
              <a:rPr lang="en-US" sz="1100" dirty="0">
                <a:solidFill>
                  <a:srgbClr val="00535D"/>
                </a:solidFill>
                <a:latin typeface="Calisto MT" panose="02040603050505030304" pitchFamily="18" charset="0"/>
              </a:rPr>
              <a:t>community</a:t>
            </a:r>
            <a:r>
              <a:rPr lang="en-US" sz="1100" dirty="0" smtClean="0">
                <a:solidFill>
                  <a:srgbClr val="00535D"/>
                </a:solidFill>
                <a:latin typeface="Calisto MT" panose="02040603050505030304" pitchFamily="18" charset="0"/>
              </a:rPr>
              <a:t>. Our </a:t>
            </a:r>
            <a:r>
              <a:rPr lang="en-US" sz="1100" i="1" dirty="0" smtClean="0">
                <a:solidFill>
                  <a:srgbClr val="00535D"/>
                </a:solidFill>
                <a:latin typeface="Calisto MT" panose="02040603050505030304" pitchFamily="18" charset="0"/>
              </a:rPr>
              <a:t>Independent Living </a:t>
            </a:r>
            <a:r>
              <a:rPr lang="en-US" sz="1100" dirty="0" smtClean="0">
                <a:solidFill>
                  <a:srgbClr val="00535D"/>
                </a:solidFill>
                <a:latin typeface="Calisto MT" panose="02040603050505030304" pitchFamily="18" charset="0"/>
              </a:rPr>
              <a:t>and </a:t>
            </a:r>
            <a:r>
              <a:rPr lang="en-US" sz="1100" i="1" dirty="0" smtClean="0">
                <a:solidFill>
                  <a:srgbClr val="00535D"/>
                </a:solidFill>
                <a:latin typeface="Calisto MT" panose="02040603050505030304" pitchFamily="18" charset="0"/>
              </a:rPr>
              <a:t>Program Without Walls </a:t>
            </a:r>
            <a:r>
              <a:rPr lang="en-US" sz="1100" dirty="0" smtClean="0">
                <a:solidFill>
                  <a:srgbClr val="00535D"/>
                </a:solidFill>
                <a:latin typeface="Calisto MT" panose="02040603050505030304" pitchFamily="18" charset="0"/>
              </a:rPr>
              <a:t>programs provide individuals with a variety of community-based experiences such as computer training, adaptive exercise, healthy food choice preparation, sensory activities, music enrichment, self advocacy. </a:t>
            </a:r>
            <a:r>
              <a:rPr lang="en-US" sz="1100" dirty="0">
                <a:solidFill>
                  <a:srgbClr val="00535D"/>
                </a:solidFill>
                <a:latin typeface="Calisto MT" panose="02040603050505030304" pitchFamily="18" charset="0"/>
              </a:rPr>
              <a:t>O</a:t>
            </a:r>
            <a:r>
              <a:rPr lang="en-US" sz="1100" dirty="0" smtClean="0">
                <a:solidFill>
                  <a:srgbClr val="00535D"/>
                </a:solidFill>
                <a:latin typeface="Calisto MT" panose="02040603050505030304" pitchFamily="18" charset="0"/>
              </a:rPr>
              <a:t>ur individuals learn how to safely navigate our communities; integrating volunteerism as a part of their daily experiences.</a:t>
            </a:r>
            <a:endParaRPr lang="en-US" sz="1100" b="1" dirty="0">
              <a:solidFill>
                <a:srgbClr val="00535D"/>
              </a:solidFill>
              <a:latin typeface="Calisto MT" panose="02040603050505030304" pitchFamily="18" charset="0"/>
            </a:endParaRPr>
          </a:p>
        </p:txBody>
      </p:sp>
      <p:sp>
        <p:nvSpPr>
          <p:cNvPr id="21" name="Rectangle 20"/>
          <p:cNvSpPr/>
          <p:nvPr/>
        </p:nvSpPr>
        <p:spPr>
          <a:xfrm>
            <a:off x="2624903" y="1640421"/>
            <a:ext cx="2228744" cy="2292935"/>
          </a:xfrm>
          <a:prstGeom prst="rect">
            <a:avLst/>
          </a:prstGeom>
        </p:spPr>
        <p:txBody>
          <a:bodyPr wrap="square">
            <a:spAutoFit/>
          </a:bodyPr>
          <a:lstStyle/>
          <a:p>
            <a:pPr algn="ctr"/>
            <a:r>
              <a:rPr lang="en-US" sz="1100" b="1" dirty="0">
                <a:solidFill>
                  <a:srgbClr val="00535D"/>
                </a:solidFill>
                <a:latin typeface="Calisto MT" panose="02040603050505030304" pitchFamily="18" charset="0"/>
              </a:rPr>
              <a:t>Day Treatment</a:t>
            </a:r>
          </a:p>
          <a:p>
            <a:pPr algn="ctr"/>
            <a:r>
              <a:rPr lang="en-US" sz="1100" dirty="0">
                <a:solidFill>
                  <a:srgbClr val="00535D"/>
                </a:solidFill>
                <a:latin typeface="Calisto MT" panose="02040603050505030304" pitchFamily="18" charset="0"/>
              </a:rPr>
              <a:t>This program is certified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to </a:t>
            </a:r>
            <a:r>
              <a:rPr lang="en-US" sz="1100" dirty="0">
                <a:solidFill>
                  <a:srgbClr val="00535D"/>
                </a:solidFill>
                <a:latin typeface="Calisto MT" panose="02040603050505030304" pitchFamily="18" charset="0"/>
              </a:rPr>
              <a:t>provide 125 adults over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21 </a:t>
            </a:r>
            <a:r>
              <a:rPr lang="en-US" sz="1100" dirty="0">
                <a:solidFill>
                  <a:srgbClr val="00535D"/>
                </a:solidFill>
                <a:latin typeface="Calisto MT" panose="02040603050505030304" pitchFamily="18" charset="0"/>
              </a:rPr>
              <a:t>years of age with </a:t>
            </a:r>
            <a:r>
              <a:rPr lang="en-US" sz="1100" dirty="0" smtClean="0">
                <a:solidFill>
                  <a:srgbClr val="00535D"/>
                </a:solidFill>
                <a:latin typeface="Calisto MT" panose="02040603050505030304" pitchFamily="18" charset="0"/>
              </a:rPr>
              <a:t>training </a:t>
            </a:r>
          </a:p>
          <a:p>
            <a:pPr algn="ctr"/>
            <a:r>
              <a:rPr lang="en-US" sz="1100" dirty="0" smtClean="0">
                <a:solidFill>
                  <a:srgbClr val="00535D"/>
                </a:solidFill>
                <a:latin typeface="Calisto MT" panose="02040603050505030304" pitchFamily="18" charset="0"/>
              </a:rPr>
              <a:t>and </a:t>
            </a:r>
            <a:r>
              <a:rPr lang="en-US" sz="1100" dirty="0">
                <a:solidFill>
                  <a:srgbClr val="00535D"/>
                </a:solidFill>
                <a:latin typeface="Calisto MT" panose="02040603050505030304" pitchFamily="18" charset="0"/>
              </a:rPr>
              <a:t>assists with </a:t>
            </a:r>
            <a:r>
              <a:rPr lang="en-US" sz="1100" dirty="0" smtClean="0">
                <a:solidFill>
                  <a:srgbClr val="00535D"/>
                </a:solidFill>
                <a:latin typeface="Calisto MT" panose="02040603050505030304" pitchFamily="18" charset="0"/>
              </a:rPr>
              <a:t>the</a:t>
            </a:r>
          </a:p>
          <a:p>
            <a:pPr algn="ctr"/>
            <a:r>
              <a:rPr lang="en-US" sz="1100" dirty="0" smtClean="0">
                <a:solidFill>
                  <a:srgbClr val="00535D"/>
                </a:solidFill>
                <a:latin typeface="Calisto MT" panose="02040603050505030304" pitchFamily="18" charset="0"/>
              </a:rPr>
              <a:t> </a:t>
            </a:r>
            <a:r>
              <a:rPr lang="en-US" sz="1100" dirty="0">
                <a:solidFill>
                  <a:srgbClr val="00535D"/>
                </a:solidFill>
                <a:latin typeface="Calisto MT" panose="02040603050505030304" pitchFamily="18" charset="0"/>
              </a:rPr>
              <a:t>continuance of basic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independent </a:t>
            </a:r>
            <a:r>
              <a:rPr lang="en-US" sz="1100" dirty="0">
                <a:solidFill>
                  <a:srgbClr val="00535D"/>
                </a:solidFill>
                <a:latin typeface="Calisto MT" panose="02040603050505030304" pitchFamily="18" charset="0"/>
              </a:rPr>
              <a:t>living skills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through </a:t>
            </a:r>
            <a:r>
              <a:rPr lang="en-US" sz="1100" dirty="0">
                <a:solidFill>
                  <a:srgbClr val="00535D"/>
                </a:solidFill>
                <a:latin typeface="Calisto MT" panose="02040603050505030304" pitchFamily="18" charset="0"/>
              </a:rPr>
              <a:t>activities, such as exercise, pet therapy,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art </a:t>
            </a:r>
            <a:r>
              <a:rPr lang="en-US" sz="1100" dirty="0">
                <a:solidFill>
                  <a:srgbClr val="00535D"/>
                </a:solidFill>
                <a:latin typeface="Calisto MT" panose="02040603050505030304" pitchFamily="18" charset="0"/>
              </a:rPr>
              <a:t>and music, social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and </a:t>
            </a:r>
            <a:r>
              <a:rPr lang="en-US" sz="1100" dirty="0">
                <a:solidFill>
                  <a:srgbClr val="00535D"/>
                </a:solidFill>
                <a:latin typeface="Calisto MT" panose="02040603050505030304" pitchFamily="18" charset="0"/>
              </a:rPr>
              <a:t>recreation events, </a:t>
            </a:r>
            <a:endParaRPr lang="en-US" sz="1100" dirty="0" smtClean="0">
              <a:solidFill>
                <a:srgbClr val="00535D"/>
              </a:solidFill>
              <a:latin typeface="Calisto MT" panose="02040603050505030304" pitchFamily="18" charset="0"/>
            </a:endParaRPr>
          </a:p>
          <a:p>
            <a:pPr algn="ctr"/>
            <a:r>
              <a:rPr lang="en-US" sz="1100" dirty="0" smtClean="0">
                <a:solidFill>
                  <a:srgbClr val="00535D"/>
                </a:solidFill>
                <a:latin typeface="Calisto MT" panose="02040603050505030304" pitchFamily="18" charset="0"/>
              </a:rPr>
              <a:t>and </a:t>
            </a:r>
            <a:r>
              <a:rPr lang="en-US" sz="1100" dirty="0">
                <a:solidFill>
                  <a:srgbClr val="00535D"/>
                </a:solidFill>
                <a:latin typeface="Calisto MT" panose="02040603050505030304" pitchFamily="18" charset="0"/>
              </a:rPr>
              <a:t>appropriate </a:t>
            </a:r>
            <a:r>
              <a:rPr lang="en-US" sz="1100" dirty="0" smtClean="0">
                <a:solidFill>
                  <a:srgbClr val="00535D"/>
                </a:solidFill>
                <a:latin typeface="Calisto MT" panose="02040603050505030304" pitchFamily="18" charset="0"/>
              </a:rPr>
              <a:t>community </a:t>
            </a:r>
            <a:r>
              <a:rPr lang="en-US" sz="1100" dirty="0">
                <a:solidFill>
                  <a:srgbClr val="00535D"/>
                </a:solidFill>
                <a:latin typeface="Calisto MT" panose="02040603050505030304" pitchFamily="18" charset="0"/>
              </a:rPr>
              <a:t>integration </a:t>
            </a:r>
            <a:r>
              <a:rPr lang="en-US" sz="1100" dirty="0" smtClean="0">
                <a:solidFill>
                  <a:srgbClr val="00535D"/>
                </a:solidFill>
                <a:latin typeface="Calisto MT" panose="02040603050505030304" pitchFamily="18" charset="0"/>
              </a:rPr>
              <a:t>activities.</a:t>
            </a:r>
            <a:endParaRPr lang="en-US" sz="1100" b="1" dirty="0">
              <a:solidFill>
                <a:srgbClr val="00535D"/>
              </a:solidFill>
              <a:latin typeface="Calisto MT" panose="0204060305050503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182" y="4474589"/>
            <a:ext cx="1716831" cy="228910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7645" y="4499843"/>
            <a:ext cx="1847851" cy="23459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242458" y="4780870"/>
            <a:ext cx="2306581" cy="1729936"/>
          </a:xfrm>
          <a:prstGeom prst="rect">
            <a:avLst/>
          </a:prstGeom>
        </p:spPr>
      </p:pic>
    </p:spTree>
    <p:extLst>
      <p:ext uri="{BB962C8B-B14F-4D97-AF65-F5344CB8AC3E}">
        <p14:creationId xmlns:p14="http://schemas.microsoft.com/office/powerpoint/2010/main" val="294659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5657672"/>
            <a:ext cx="12192000" cy="1200329"/>
          </a:xfrm>
          <a:prstGeom prst="rect">
            <a:avLst/>
          </a:prstGeom>
          <a:solidFill>
            <a:schemeClr val="bg1"/>
          </a:solidFill>
        </p:spPr>
        <p:txBody>
          <a:bodyPr wrap="square" rtlCol="0">
            <a:spAutoFit/>
          </a:bodyPr>
          <a:lstStyle/>
          <a:p>
            <a:pPr algn="ctr"/>
            <a:endParaRPr lang="en-US" dirty="0"/>
          </a:p>
          <a:p>
            <a:pPr algn="ctr"/>
            <a:endParaRPr lang="en-US" dirty="0" smtClean="0"/>
          </a:p>
          <a:p>
            <a:pPr algn="ctr"/>
            <a:endParaRPr lang="en-US" dirty="0" smtClean="0"/>
          </a:p>
          <a:p>
            <a:pPr algn="ctr"/>
            <a:endParaRPr lang="en-US" dirty="0"/>
          </a:p>
        </p:txBody>
      </p:sp>
      <p:cxnSp>
        <p:nvCxnSpPr>
          <p:cNvPr id="17" name="Straight Connector 16"/>
          <p:cNvCxnSpPr/>
          <p:nvPr/>
        </p:nvCxnSpPr>
        <p:spPr>
          <a:xfrm>
            <a:off x="6961909" y="2292680"/>
            <a:ext cx="0" cy="4487788"/>
          </a:xfrm>
          <a:prstGeom prst="line">
            <a:avLst/>
          </a:prstGeom>
          <a:ln>
            <a:solidFill>
              <a:srgbClr val="F7A6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50091" y="2372640"/>
            <a:ext cx="3929103" cy="430887"/>
          </a:xfrm>
          <a:prstGeom prst="rect">
            <a:avLst/>
          </a:prstGeom>
          <a:solidFill>
            <a:schemeClr val="bg1"/>
          </a:solidFill>
        </p:spPr>
        <p:txBody>
          <a:bodyPr wrap="square" rtlCol="0">
            <a:spAutoFit/>
          </a:bodyPr>
          <a:lstStyle/>
          <a:p>
            <a:pPr algn="ctr"/>
            <a:r>
              <a:rPr lang="en-US" sz="2200" dirty="0" smtClean="0">
                <a:solidFill>
                  <a:srgbClr val="00535D"/>
                </a:solidFill>
                <a:latin typeface="Calisto MT" panose="02040603050505030304" pitchFamily="18" charset="0"/>
              </a:rPr>
              <a:t>A Night in Monte Carlo</a:t>
            </a:r>
            <a:endParaRPr lang="en-US" sz="2200" dirty="0">
              <a:solidFill>
                <a:srgbClr val="00535D"/>
              </a:solidFill>
              <a:latin typeface="Calisto MT" panose="02040603050505030304" pitchFamily="18" charset="0"/>
            </a:endParaRPr>
          </a:p>
        </p:txBody>
      </p:sp>
      <p:grpSp>
        <p:nvGrpSpPr>
          <p:cNvPr id="26" name="Group 25"/>
          <p:cNvGrpSpPr/>
          <p:nvPr/>
        </p:nvGrpSpPr>
        <p:grpSpPr>
          <a:xfrm>
            <a:off x="0" y="-9739"/>
            <a:ext cx="12200902" cy="1014412"/>
            <a:chOff x="0" y="-9739"/>
            <a:chExt cx="12200902" cy="1014412"/>
          </a:xfrm>
          <a:solidFill>
            <a:schemeClr val="tx1">
              <a:lumMod val="85000"/>
              <a:lumOff val="15000"/>
            </a:schemeClr>
          </a:solidFill>
        </p:grpSpPr>
        <p:sp>
          <p:nvSpPr>
            <p:cNvPr id="4" name="Text Box 2"/>
            <p:cNvSpPr txBox="1">
              <a:spLocks noChangeArrowheads="1"/>
            </p:cNvSpPr>
            <p:nvPr/>
          </p:nvSpPr>
          <p:spPr bwMode="auto">
            <a:xfrm>
              <a:off x="0" y="-9739"/>
              <a:ext cx="12200902" cy="1014412"/>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7" name="Picture 3" descr="UCP LI Logo No Tag-Transparent background -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 Box 4"/>
            <p:cNvSpPr txBox="1">
              <a:spLocks noChangeArrowheads="1"/>
            </p:cNvSpPr>
            <p:nvPr/>
          </p:nvSpPr>
          <p:spPr bwMode="auto">
            <a:xfrm>
              <a:off x="8771544" y="220304"/>
              <a:ext cx="3272075" cy="655638"/>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SPECIAL EVENTS </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grpSp>
      <p:sp>
        <p:nvSpPr>
          <p:cNvPr id="22" name="Text Box 5"/>
          <p:cNvSpPr txBox="1">
            <a:spLocks noChangeArrowheads="1"/>
          </p:cNvSpPr>
          <p:nvPr/>
        </p:nvSpPr>
        <p:spPr bwMode="auto">
          <a:xfrm>
            <a:off x="0" y="1041679"/>
            <a:ext cx="12192000" cy="1143679"/>
          </a:xfrm>
          <a:prstGeom prst="rect">
            <a:avLst/>
          </a:prstGeom>
          <a:solidFill>
            <a:srgbClr val="29292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 y="1038701"/>
            <a:ext cx="1559927" cy="1134492"/>
          </a:xfrm>
          <a:prstGeom prst="rect">
            <a:avLst/>
          </a:prstGeom>
        </p:spPr>
      </p:pic>
      <p:sp>
        <p:nvSpPr>
          <p:cNvPr id="20" name="Rectangle 19"/>
          <p:cNvSpPr/>
          <p:nvPr/>
        </p:nvSpPr>
        <p:spPr>
          <a:xfrm>
            <a:off x="4948" y="996116"/>
            <a:ext cx="12192001" cy="66645"/>
          </a:xfrm>
          <a:prstGeom prst="rect">
            <a:avLst/>
          </a:prstGeom>
          <a:solidFill>
            <a:srgbClr val="00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6"/>
          <p:cNvSpPr txBox="1">
            <a:spLocks noChangeArrowheads="1"/>
          </p:cNvSpPr>
          <p:nvPr/>
        </p:nvSpPr>
        <p:spPr bwMode="auto">
          <a:xfrm>
            <a:off x="1784411" y="1128264"/>
            <a:ext cx="8623171" cy="9718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400" b="0" i="0" u="none" strike="noStrike" cap="none" normalizeH="0" baseline="0" dirty="0" smtClean="0">
                <a:ln>
                  <a:noFill/>
                </a:ln>
                <a:solidFill>
                  <a:srgbClr val="F4E4A8"/>
                </a:solidFill>
                <a:effectLst/>
                <a:latin typeface="Imprint MT Shadow" panose="04020605060303030202" pitchFamily="82" charset="0"/>
              </a:rPr>
              <a:t>A Night In</a:t>
            </a:r>
            <a:r>
              <a:rPr kumimoji="0" lang="en-US" altLang="en-US" sz="5400" b="0" i="0" u="none" strike="noStrike" cap="none" normalizeH="0" dirty="0" smtClean="0">
                <a:ln>
                  <a:noFill/>
                </a:ln>
                <a:solidFill>
                  <a:srgbClr val="F4E4A8"/>
                </a:solidFill>
                <a:effectLst/>
                <a:latin typeface="Imprint MT Shadow" panose="04020605060303030202" pitchFamily="82" charset="0"/>
              </a:rPr>
              <a:t> </a:t>
            </a:r>
            <a:r>
              <a:rPr kumimoji="0" lang="en-US" altLang="en-US" sz="5400" b="0" i="0" u="none" strike="noStrike" cap="none" normalizeH="0" baseline="0" dirty="0" smtClean="0">
                <a:ln>
                  <a:noFill/>
                </a:ln>
                <a:solidFill>
                  <a:srgbClr val="F4E4A8"/>
                </a:solidFill>
                <a:effectLst/>
                <a:latin typeface="Imprint MT Shadow" panose="04020605060303030202" pitchFamily="82" charset="0"/>
              </a:rPr>
              <a:t>Monte Carlo</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7066083" y="2822024"/>
            <a:ext cx="4977536" cy="2208810"/>
          </a:xfrm>
          <a:prstGeom prst="rect">
            <a:avLst/>
          </a:prstGeom>
        </p:spPr>
        <p:txBody>
          <a:bodyPr wrap="square">
            <a:spAutoFit/>
          </a:bodyPr>
          <a:lstStyle/>
          <a:p>
            <a:pPr algn="just">
              <a:lnSpc>
                <a:spcPct val="115000"/>
              </a:lnSpc>
              <a:spcAft>
                <a:spcPts val="1000"/>
              </a:spcAft>
            </a:pP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UCP </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of Long Island once again held its popular “A Night in Monte Carlo” event at the Larkfield in East Northport, NY on Wednesday, April </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17, 2019. </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More than 280 friends and supporters were in attendance and thanks to their </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support $95,000 </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was </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raised.</a:t>
            </a:r>
            <a:endParaRPr lang="en-US" sz="1200" dirty="0">
              <a:solidFill>
                <a:srgbClr val="00535D"/>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A Night in Monte Carlo was made possible by its </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major </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sponsors: </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Sterling National Bank, The Carol and Arnold Wolowitz Foundation, </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Arbor Realty Trust, </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BNB Bank, </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Flushing Bank, Jackson </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Lewis </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P.C., Esquire Bank</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Berdon</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Accountants and Advisors, </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The Pfundstein </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Family . The </a:t>
            </a:r>
            <a:r>
              <a:rPr lang="en-US" sz="1200" dirty="0" err="1"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Lozzi</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Family, Cohn </a:t>
            </a:r>
            <a:r>
              <a:rPr lang="en-US" sz="1200" dirty="0" err="1"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Reznick</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Katz, Smith &amp; CHWAT and </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Signature </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Bank.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152" y="2306668"/>
            <a:ext cx="3090386" cy="206299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7842" y="2279761"/>
            <a:ext cx="3141338" cy="209701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152" y="4514764"/>
            <a:ext cx="3113672" cy="207854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0553" y="4501844"/>
            <a:ext cx="3141338" cy="2097011"/>
          </a:xfrm>
          <a:prstGeom prst="rect">
            <a:avLst/>
          </a:prstGeom>
        </p:spPr>
      </p:pic>
      <p:sp>
        <p:nvSpPr>
          <p:cNvPr id="5" name="Rectangle 4"/>
          <p:cNvSpPr/>
          <p:nvPr/>
        </p:nvSpPr>
        <p:spPr>
          <a:xfrm>
            <a:off x="7051918" y="5085939"/>
            <a:ext cx="5050072" cy="1569660"/>
          </a:xfrm>
          <a:prstGeom prst="rect">
            <a:avLst/>
          </a:prstGeom>
        </p:spPr>
        <p:txBody>
          <a:bodyPr wrap="square">
            <a:spAutoFit/>
          </a:bodyPr>
          <a:lstStyle/>
          <a:p>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The evening, filled with the excitement of Monte Carlo, featured a cocktail reception, followed by a delectable buffet dinner and extensive Viennese display.  Guests enjoyed gaming by Event Kings, luxury cars courtesy of </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Ferrari-Maserati </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of Long Island and art pieces created by the talented artists of the UCP-LI Brushstrokes program. </a:t>
            </a:r>
            <a:r>
              <a:rPr lang="en-US" sz="12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Fashion </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was provided by </a:t>
            </a:r>
            <a:r>
              <a:rPr lang="en-US" sz="1200" dirty="0" err="1">
                <a:solidFill>
                  <a:srgbClr val="00535D"/>
                </a:solidFill>
                <a:latin typeface="Times New Roman" panose="02020603050405020304" pitchFamily="18" charset="0"/>
                <a:ea typeface="Calibri" panose="020F0502020204030204" pitchFamily="34" charset="0"/>
                <a:cs typeface="Times New Roman" panose="02020603050405020304" pitchFamily="18" charset="0"/>
              </a:rPr>
              <a:t>Popi’s</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Place and Edward Alan Big &amp; Tall.  Silent auction items and raffles also featured items by local jewelry designer, Stephanie </a:t>
            </a:r>
            <a:r>
              <a:rPr lang="en-US" sz="1200" dirty="0" err="1">
                <a:solidFill>
                  <a:srgbClr val="00535D"/>
                </a:solidFill>
                <a:latin typeface="Times New Roman" panose="02020603050405020304" pitchFamily="18" charset="0"/>
                <a:ea typeface="Calibri" panose="020F0502020204030204" pitchFamily="34" charset="0"/>
                <a:cs typeface="Times New Roman" panose="02020603050405020304" pitchFamily="18" charset="0"/>
              </a:rPr>
              <a:t>Occhipinti</a:t>
            </a:r>
            <a:r>
              <a:rPr lang="en-US" sz="12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Designs and Triple Crown Fundraising.</a:t>
            </a:r>
            <a:endParaRPr lang="en-US" sz="1200" dirty="0">
              <a:solidFill>
                <a:srgbClr val="00535D"/>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138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0893" y="1042731"/>
            <a:ext cx="6073141" cy="9112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16876" y="1979666"/>
            <a:ext cx="3439390" cy="430887"/>
          </a:xfrm>
          <a:prstGeom prst="rect">
            <a:avLst/>
          </a:prstGeom>
          <a:solidFill>
            <a:schemeClr val="bg1"/>
          </a:solidFill>
        </p:spPr>
        <p:txBody>
          <a:bodyPr wrap="square" rtlCol="0">
            <a:spAutoFit/>
          </a:bodyPr>
          <a:lstStyle/>
          <a:p>
            <a:pPr algn="ctr"/>
            <a:r>
              <a:rPr lang="en-US" sz="2200" dirty="0" smtClean="0">
                <a:solidFill>
                  <a:srgbClr val="00535D"/>
                </a:solidFill>
                <a:latin typeface="Calisto MT" panose="02040603050505030304" pitchFamily="18" charset="0"/>
              </a:rPr>
              <a:t>30</a:t>
            </a:r>
            <a:r>
              <a:rPr lang="en-US" sz="2200" baseline="30000" dirty="0" smtClean="0">
                <a:solidFill>
                  <a:srgbClr val="00535D"/>
                </a:solidFill>
                <a:latin typeface="Calisto MT" panose="02040603050505030304" pitchFamily="18" charset="0"/>
              </a:rPr>
              <a:t>th</a:t>
            </a:r>
            <a:r>
              <a:rPr lang="en-US" sz="2200" dirty="0" smtClean="0">
                <a:solidFill>
                  <a:srgbClr val="00535D"/>
                </a:solidFill>
                <a:latin typeface="Calisto MT" panose="02040603050505030304" pitchFamily="18" charset="0"/>
              </a:rPr>
              <a:t> Annual Golf Classic</a:t>
            </a:r>
            <a:endParaRPr lang="en-US" sz="2200" dirty="0">
              <a:solidFill>
                <a:srgbClr val="00535D"/>
              </a:solidFill>
              <a:latin typeface="Calisto MT" panose="02040603050505030304"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 y="1035760"/>
            <a:ext cx="6073139" cy="911205"/>
          </a:xfrm>
          <a:prstGeom prst="rect">
            <a:avLst/>
          </a:prstGeom>
        </p:spPr>
      </p:pic>
      <p:sp>
        <p:nvSpPr>
          <p:cNvPr id="6" name="Rectangle 5"/>
          <p:cNvSpPr/>
          <p:nvPr/>
        </p:nvSpPr>
        <p:spPr>
          <a:xfrm>
            <a:off x="6073140" y="0"/>
            <a:ext cx="45719" cy="6858000"/>
          </a:xfrm>
          <a:prstGeom prst="rect">
            <a:avLst/>
          </a:prstGeom>
          <a:solidFill>
            <a:srgbClr val="0053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68948" y="1963508"/>
            <a:ext cx="3279574" cy="430887"/>
          </a:xfrm>
          <a:prstGeom prst="rect">
            <a:avLst/>
          </a:prstGeom>
          <a:solidFill>
            <a:schemeClr val="bg1"/>
          </a:solidFill>
        </p:spPr>
        <p:txBody>
          <a:bodyPr wrap="square" rtlCol="0">
            <a:spAutoFit/>
          </a:bodyPr>
          <a:lstStyle/>
          <a:p>
            <a:pPr algn="ctr"/>
            <a:r>
              <a:rPr lang="en-US" sz="2200" dirty="0" smtClean="0">
                <a:solidFill>
                  <a:srgbClr val="00535D"/>
                </a:solidFill>
                <a:latin typeface="Calisto MT" panose="02040603050505030304" pitchFamily="18" charset="0"/>
              </a:rPr>
              <a:t>Gold Coast Invitational</a:t>
            </a:r>
            <a:endParaRPr lang="en-US" sz="2200" dirty="0">
              <a:solidFill>
                <a:srgbClr val="00535D"/>
              </a:solidFill>
              <a:latin typeface="Calisto MT" panose="02040603050505030304" pitchFamily="18" charset="0"/>
            </a:endParaRPr>
          </a:p>
        </p:txBody>
      </p:sp>
      <p:grpSp>
        <p:nvGrpSpPr>
          <p:cNvPr id="4" name="Group 3"/>
          <p:cNvGrpSpPr/>
          <p:nvPr/>
        </p:nvGrpSpPr>
        <p:grpSpPr>
          <a:xfrm>
            <a:off x="0" y="-9739"/>
            <a:ext cx="12200902" cy="1057810"/>
            <a:chOff x="0" y="-9739"/>
            <a:chExt cx="12200902" cy="1057810"/>
          </a:xfrm>
          <a:solidFill>
            <a:schemeClr val="tx1">
              <a:lumMod val="85000"/>
              <a:lumOff val="15000"/>
            </a:schemeClr>
          </a:solidFill>
        </p:grpSpPr>
        <p:sp>
          <p:nvSpPr>
            <p:cNvPr id="19" name="Text Box 2"/>
            <p:cNvSpPr txBox="1">
              <a:spLocks noChangeArrowheads="1"/>
            </p:cNvSpPr>
            <p:nvPr/>
          </p:nvSpPr>
          <p:spPr bwMode="auto">
            <a:xfrm>
              <a:off x="0" y="-9739"/>
              <a:ext cx="12200902" cy="1014412"/>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 name="Picture 3" descr="UCP LI Logo No Tag-Transparent background -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Text Box 4"/>
            <p:cNvSpPr txBox="1">
              <a:spLocks noChangeArrowheads="1"/>
            </p:cNvSpPr>
            <p:nvPr/>
          </p:nvSpPr>
          <p:spPr bwMode="auto">
            <a:xfrm>
              <a:off x="8771544" y="220304"/>
              <a:ext cx="3272075" cy="655638"/>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SPECIAL EVENTS </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sp>
          <p:nvSpPr>
            <p:cNvPr id="22" name="Rectangle 21"/>
            <p:cNvSpPr/>
            <p:nvPr/>
          </p:nvSpPr>
          <p:spPr>
            <a:xfrm>
              <a:off x="4948" y="996117"/>
              <a:ext cx="12192001" cy="519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8859" y="1059274"/>
            <a:ext cx="3145276" cy="90423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4134" y="1053480"/>
            <a:ext cx="2927863" cy="910028"/>
          </a:xfrm>
          <a:prstGeom prst="rect">
            <a:avLst/>
          </a:prstGeom>
        </p:spPr>
      </p:pic>
      <p:sp>
        <p:nvSpPr>
          <p:cNvPr id="12" name="Rectangle 11"/>
          <p:cNvSpPr/>
          <p:nvPr/>
        </p:nvSpPr>
        <p:spPr>
          <a:xfrm>
            <a:off x="13904" y="2389482"/>
            <a:ext cx="5925572" cy="2149050"/>
          </a:xfrm>
          <a:prstGeom prst="rect">
            <a:avLst/>
          </a:prstGeom>
        </p:spPr>
        <p:txBody>
          <a:bodyPr wrap="square">
            <a:spAutoFit/>
          </a:bodyPr>
          <a:lstStyle/>
          <a:p>
            <a:r>
              <a:rPr lang="en-US" sz="1100" dirty="0">
                <a:solidFill>
                  <a:srgbClr val="00535D"/>
                </a:solidFill>
                <a:latin typeface="Times New Roman" panose="02020603050405020304" pitchFamily="18" charset="0"/>
                <a:cs typeface="Times New Roman" panose="02020603050405020304" pitchFamily="18" charset="0"/>
              </a:rPr>
              <a:t>UCP of Long Island held its 30th Annual Golf Classic at the Huntington Country Club on Monday, June 10, 2019. Although the weather was less than cooperative, the rain couldn’t dampen the enthusiasm and support for UCP’s mission. More than 100 friends and supporters joined us, and helped to raise over $</a:t>
            </a:r>
            <a:r>
              <a:rPr lang="en-US" sz="1100" dirty="0" smtClean="0">
                <a:solidFill>
                  <a:srgbClr val="00535D"/>
                </a:solidFill>
                <a:latin typeface="Times New Roman" panose="02020603050405020304" pitchFamily="18" charset="0"/>
                <a:cs typeface="Times New Roman" panose="02020603050405020304" pitchFamily="18" charset="0"/>
              </a:rPr>
              <a:t>101,000.  </a:t>
            </a:r>
            <a:r>
              <a:rPr lang="en-US" sz="1100" dirty="0">
                <a:solidFill>
                  <a:srgbClr val="00535D"/>
                </a:solidFill>
                <a:latin typeface="Times New Roman" panose="02020603050405020304" pitchFamily="18" charset="0"/>
                <a:cs typeface="Times New Roman" panose="02020603050405020304" pitchFamily="18" charset="0"/>
              </a:rPr>
              <a:t>The day included artwork that showcased the talents of UCP’s Brushstrokes artists, as well as a memorable Live Auction, that raise over $16,000.  </a:t>
            </a:r>
          </a:p>
          <a:p>
            <a:r>
              <a:rPr lang="en-US" sz="1100" dirty="0">
                <a:solidFill>
                  <a:srgbClr val="00535D"/>
                </a:solidFill>
                <a:latin typeface="Times New Roman" panose="02020603050405020304" pitchFamily="18" charset="0"/>
                <a:cs typeface="Times New Roman" panose="02020603050405020304" pitchFamily="18" charset="0"/>
              </a:rPr>
              <a:t> </a:t>
            </a:r>
          </a:p>
          <a:p>
            <a:r>
              <a:rPr lang="en-US" sz="1100" dirty="0">
                <a:solidFill>
                  <a:srgbClr val="00535D"/>
                </a:solidFill>
                <a:latin typeface="Times New Roman" panose="02020603050405020304" pitchFamily="18" charset="0"/>
                <a:cs typeface="Times New Roman" panose="02020603050405020304" pitchFamily="18" charset="0"/>
              </a:rPr>
              <a:t>UCP-LI thanks its Eagles sponsors, The Schaefer Agency &amp; M&amp;T Bank. UCP would also like to thank its Birdie Sponsors, Corporate Synergies, The Bernard Family and Professional Group Plans. Thanks to our Bogie sponsors, BNB Bank, CJM wealth Management, Emblem Health, NJM Insurance Group, Philadelphia Insurance Companies. We would like to thank Cigar Sponsor Risk Management International &amp; Hole-In-One Sponsor, King O’Rourke.</a:t>
            </a:r>
          </a:p>
          <a:p>
            <a:pPr algn="just">
              <a:lnSpc>
                <a:spcPct val="115000"/>
              </a:lnSpc>
              <a:spcAft>
                <a:spcPts val="1000"/>
              </a:spcAft>
            </a:pPr>
            <a:endParaRPr lang="en-US" sz="1100" dirty="0">
              <a:solidFill>
                <a:srgbClr val="00535D"/>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3"/>
          <p:cNvSpPr/>
          <p:nvPr/>
        </p:nvSpPr>
        <p:spPr>
          <a:xfrm>
            <a:off x="6160324" y="2313967"/>
            <a:ext cx="5879041" cy="1302664"/>
          </a:xfrm>
          <a:prstGeom prst="rect">
            <a:avLst/>
          </a:prstGeom>
        </p:spPr>
        <p:txBody>
          <a:bodyPr wrap="square">
            <a:spAutoFit/>
          </a:bodyPr>
          <a:lstStyle/>
          <a:p>
            <a:r>
              <a:rPr lang="en-US" sz="1100" dirty="0">
                <a:solidFill>
                  <a:srgbClr val="00535D"/>
                </a:solidFill>
                <a:latin typeface="Times New Roman" panose="02020603050405020304" pitchFamily="18" charset="0"/>
                <a:cs typeface="Times New Roman" panose="02020603050405020304" pitchFamily="18" charset="0"/>
              </a:rPr>
              <a:t>UCP of Long Island </a:t>
            </a:r>
            <a:r>
              <a:rPr lang="en-US" sz="1100" dirty="0" smtClean="0">
                <a:solidFill>
                  <a:srgbClr val="00535D"/>
                </a:solidFill>
                <a:latin typeface="Times New Roman" panose="02020603050405020304" pitchFamily="18" charset="0"/>
                <a:cs typeface="Times New Roman" panose="02020603050405020304" pitchFamily="18" charset="0"/>
              </a:rPr>
              <a:t>raised over $101,000 at its annual Gold Coast Invitational held at the Cold Spring Country Club on Monday August 5, 2019, where Long Island businesses and friends gathered to honor Assemblyman Michael J. Fitzpatrick and his brother John P. Fitzpatrick, SVP of Investments at Morgan Stanley.</a:t>
            </a:r>
            <a:r>
              <a:rPr lang="en-US" sz="1100" dirty="0">
                <a:solidFill>
                  <a:srgbClr val="00535D"/>
                </a:solidFill>
                <a:latin typeface="Times New Roman" panose="02020603050405020304" pitchFamily="18" charset="0"/>
                <a:cs typeface="Times New Roman" panose="02020603050405020304" pitchFamily="18" charset="0"/>
              </a:rPr>
              <a:t>  </a:t>
            </a:r>
            <a:r>
              <a:rPr lang="en-US" sz="1100" dirty="0" smtClean="0">
                <a:solidFill>
                  <a:srgbClr val="00535D"/>
                </a:solidFill>
                <a:latin typeface="Times New Roman" panose="02020603050405020304" pitchFamily="18" charset="0"/>
                <a:cs typeface="Times New Roman" panose="02020603050405020304" pitchFamily="18" charset="0"/>
              </a:rPr>
              <a:t>The day began with a lovely Brunch, a shotgun start and many on course activities which made the day even more memorable.</a:t>
            </a:r>
          </a:p>
          <a:p>
            <a:endParaRPr lang="en-US" sz="1100" dirty="0">
              <a:solidFill>
                <a:srgbClr val="00535D"/>
              </a:solidFill>
              <a:latin typeface="Times New Roman" panose="02020603050405020304" pitchFamily="18" charset="0"/>
              <a:cs typeface="Times New Roman" panose="02020603050405020304" pitchFamily="18" charset="0"/>
            </a:endParaRPr>
          </a:p>
          <a:p>
            <a:pPr>
              <a:lnSpc>
                <a:spcPct val="115000"/>
              </a:lnSpc>
              <a:spcAft>
                <a:spcPts val="1000"/>
              </a:spcAft>
            </a:pPr>
            <a:endParaRPr lang="en-US" sz="1100" dirty="0">
              <a:solidFill>
                <a:srgbClr val="00535D"/>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722" y="4766542"/>
            <a:ext cx="2830733" cy="188966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3831033" y="4991799"/>
            <a:ext cx="2155860" cy="1439151"/>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4855" y="4807643"/>
            <a:ext cx="3071451" cy="2050357"/>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64134" y="4807644"/>
            <a:ext cx="2826833" cy="1972960"/>
          </a:xfrm>
          <a:prstGeom prst="rect">
            <a:avLst/>
          </a:prstGeom>
        </p:spPr>
      </p:pic>
      <p:sp>
        <p:nvSpPr>
          <p:cNvPr id="24" name="Rectangle 23"/>
          <p:cNvSpPr/>
          <p:nvPr/>
        </p:nvSpPr>
        <p:spPr>
          <a:xfrm>
            <a:off x="6158306" y="3396186"/>
            <a:ext cx="6096000" cy="1107996"/>
          </a:xfrm>
          <a:prstGeom prst="rect">
            <a:avLst/>
          </a:prstGeom>
        </p:spPr>
        <p:txBody>
          <a:bodyPr>
            <a:spAutoFit/>
          </a:bodyPr>
          <a:lstStyle/>
          <a:p>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UCP-LI thanks its Par sponsors, </a:t>
            </a:r>
            <a:r>
              <a:rPr lang="en-US" sz="1100" dirty="0" err="1">
                <a:solidFill>
                  <a:srgbClr val="00535D"/>
                </a:solidFill>
                <a:latin typeface="Times New Roman" panose="02020603050405020304" pitchFamily="18" charset="0"/>
                <a:ea typeface="Calibri" panose="020F0502020204030204" pitchFamily="34" charset="0"/>
                <a:cs typeface="Times New Roman" panose="02020603050405020304" pitchFamily="18" charset="0"/>
              </a:rPr>
              <a:t>Moritt</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Hock &amp; </a:t>
            </a:r>
            <a:r>
              <a:rPr lang="en-US" sz="1100" dirty="0" err="1">
                <a:solidFill>
                  <a:srgbClr val="00535D"/>
                </a:solidFill>
                <a:latin typeface="Times New Roman" panose="02020603050405020304" pitchFamily="18" charset="0"/>
                <a:ea typeface="Calibri" panose="020F0502020204030204" pitchFamily="34" charset="0"/>
                <a:cs typeface="Times New Roman" panose="02020603050405020304" pitchFamily="18" charset="0"/>
              </a:rPr>
              <a:t>Hamroff</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LLP, Knockout </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Pest </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Control and New York Community Bank.</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Other contributing sponsors included Bethpage Federal Credit Union, BNB Bank, </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Carman, Callahan &amp; Ingham, Onyx Packaging, The </a:t>
            </a:r>
            <a:r>
              <a:rPr lang="en-US" sz="1100" dirty="0" err="1">
                <a:solidFill>
                  <a:srgbClr val="00535D"/>
                </a:solidFill>
                <a:latin typeface="Times New Roman" panose="02020603050405020304" pitchFamily="18" charset="0"/>
                <a:ea typeface="Calibri" panose="020F0502020204030204" pitchFamily="34" charset="0"/>
                <a:cs typeface="Times New Roman" panose="02020603050405020304" pitchFamily="18" charset="0"/>
              </a:rPr>
              <a:t>Culkin</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Family, The Egan Family, Emblem Health, Empire National </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Bank, Morgan Stanley, Katz</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Smith &amp; </a:t>
            </a:r>
            <a:r>
              <a:rPr lang="en-US" sz="1100" dirty="0" err="1">
                <a:solidFill>
                  <a:srgbClr val="00535D"/>
                </a:solidFill>
                <a:latin typeface="Times New Roman" panose="02020603050405020304" pitchFamily="18" charset="0"/>
                <a:ea typeface="Calibri" panose="020F0502020204030204" pitchFamily="34" charset="0"/>
                <a:cs typeface="Times New Roman" panose="02020603050405020304" pitchFamily="18" charset="0"/>
              </a:rPr>
              <a:t>Chwat</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The Fitzpatrick </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Family, People’s </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United Bank</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The </a:t>
            </a:r>
            <a:r>
              <a:rPr lang="en-US" sz="1100" dirty="0" err="1">
                <a:solidFill>
                  <a:srgbClr val="00535D"/>
                </a:solidFill>
                <a:latin typeface="Times New Roman" panose="02020603050405020304" pitchFamily="18" charset="0"/>
                <a:ea typeface="Calibri" panose="020F0502020204030204" pitchFamily="34" charset="0"/>
                <a:cs typeface="Times New Roman" panose="02020603050405020304" pitchFamily="18" charset="0"/>
              </a:rPr>
              <a:t>Pfundstein</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Family, </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Signature Securities, Shore </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Office </a:t>
            </a:r>
            <a:r>
              <a:rPr lang="en-US" sz="1100" dirty="0" err="1"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Systems,VRD</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Contracting </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and </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The Winter Family</a:t>
            </a:r>
            <a:r>
              <a:rPr lang="en-US" sz="11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178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5657672"/>
            <a:ext cx="12192000" cy="1200329"/>
          </a:xfrm>
          <a:prstGeom prst="rect">
            <a:avLst/>
          </a:prstGeom>
          <a:solidFill>
            <a:schemeClr val="bg1"/>
          </a:solidFill>
        </p:spPr>
        <p:txBody>
          <a:bodyPr wrap="square" rtlCol="0">
            <a:spAutoFit/>
          </a:bodyPr>
          <a:lstStyle/>
          <a:p>
            <a:pPr algn="ctr"/>
            <a:endParaRPr lang="en-US" dirty="0"/>
          </a:p>
          <a:p>
            <a:pPr algn="ctr"/>
            <a:endParaRPr lang="en-US" dirty="0" smtClean="0"/>
          </a:p>
          <a:p>
            <a:pPr algn="ctr"/>
            <a:endParaRPr lang="en-US" dirty="0" smtClean="0"/>
          </a:p>
          <a:p>
            <a:pPr algn="ctr"/>
            <a:endParaRPr lang="en-US" dirty="0"/>
          </a:p>
        </p:txBody>
      </p:sp>
      <p:sp>
        <p:nvSpPr>
          <p:cNvPr id="15" name="TextBox 14"/>
          <p:cNvSpPr txBox="1"/>
          <p:nvPr/>
        </p:nvSpPr>
        <p:spPr>
          <a:xfrm>
            <a:off x="1518112" y="2444427"/>
            <a:ext cx="3279574" cy="430887"/>
          </a:xfrm>
          <a:prstGeom prst="rect">
            <a:avLst/>
          </a:prstGeom>
          <a:solidFill>
            <a:schemeClr val="bg1"/>
          </a:solidFill>
        </p:spPr>
        <p:txBody>
          <a:bodyPr wrap="square" rtlCol="0">
            <a:spAutoFit/>
          </a:bodyPr>
          <a:lstStyle/>
          <a:p>
            <a:pPr algn="ctr"/>
            <a:r>
              <a:rPr lang="en-US" sz="2200" dirty="0" smtClean="0">
                <a:solidFill>
                  <a:srgbClr val="00535D"/>
                </a:solidFill>
                <a:latin typeface="Calisto MT" panose="02040603050505030304" pitchFamily="18" charset="0"/>
              </a:rPr>
              <a:t>5K Walk &amp; Wheel</a:t>
            </a:r>
            <a:endParaRPr lang="en-US" sz="2200" dirty="0">
              <a:solidFill>
                <a:srgbClr val="00535D"/>
              </a:solidFill>
              <a:latin typeface="Calisto MT" panose="02040603050505030304" pitchFamily="18" charset="0"/>
            </a:endParaRPr>
          </a:p>
        </p:txBody>
      </p:sp>
      <p:cxnSp>
        <p:nvCxnSpPr>
          <p:cNvPr id="20" name="Straight Connector 19"/>
          <p:cNvCxnSpPr/>
          <p:nvPr/>
        </p:nvCxnSpPr>
        <p:spPr>
          <a:xfrm>
            <a:off x="6369627" y="2653344"/>
            <a:ext cx="0" cy="4169332"/>
          </a:xfrm>
          <a:prstGeom prst="line">
            <a:avLst/>
          </a:prstGeom>
          <a:ln>
            <a:solidFill>
              <a:srgbClr val="2F7E2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0" y="-9739"/>
            <a:ext cx="12200902" cy="1014412"/>
            <a:chOff x="0" y="-9739"/>
            <a:chExt cx="12200902" cy="1014412"/>
          </a:xfrm>
          <a:solidFill>
            <a:schemeClr val="tx1">
              <a:lumMod val="85000"/>
              <a:lumOff val="15000"/>
            </a:schemeClr>
          </a:solidFill>
        </p:grpSpPr>
        <p:sp>
          <p:nvSpPr>
            <p:cNvPr id="21" name="Text Box 2"/>
            <p:cNvSpPr txBox="1">
              <a:spLocks noChangeArrowheads="1"/>
            </p:cNvSpPr>
            <p:nvPr/>
          </p:nvSpPr>
          <p:spPr bwMode="auto">
            <a:xfrm>
              <a:off x="0" y="-9739"/>
              <a:ext cx="12200902" cy="1014412"/>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2" name="Picture 3" descr="UCP LI Logo No Tag-Transparent background -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61" y="48536"/>
              <a:ext cx="1625600" cy="908051"/>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3" name="Text Box 4"/>
            <p:cNvSpPr txBox="1">
              <a:spLocks noChangeArrowheads="1"/>
            </p:cNvSpPr>
            <p:nvPr/>
          </p:nvSpPr>
          <p:spPr bwMode="auto">
            <a:xfrm>
              <a:off x="8771544" y="220304"/>
              <a:ext cx="3272075" cy="655638"/>
            </a:xfrm>
            <a:prstGeom prst="rect">
              <a:avLst/>
            </a:prstGeom>
            <a:grp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1" u="none" strike="noStrike" cap="none" normalizeH="0" baseline="0" dirty="0" smtClean="0">
                  <a:ln>
                    <a:noFill/>
                  </a:ln>
                  <a:solidFill>
                    <a:srgbClr val="008496"/>
                  </a:solidFill>
                  <a:effectLst/>
                  <a:latin typeface="Times New Roman" panose="02020603050405020304" pitchFamily="18" charset="0"/>
                </a:rPr>
                <a:t>SPECIAL EVENTS </a:t>
              </a:r>
              <a:endParaRPr kumimoji="0" lang="en-US" altLang="en-US" sz="3000" b="0" i="0" u="none" strike="noStrike" cap="none" normalizeH="0" baseline="0" dirty="0" smtClean="0">
                <a:ln>
                  <a:noFill/>
                </a:ln>
                <a:solidFill>
                  <a:srgbClr val="008496"/>
                </a:solidFill>
                <a:effectLst/>
                <a:latin typeface="Arial" panose="020B0604020202020204" pitchFamily="34" charset="0"/>
              </a:endParaRPr>
            </a:p>
          </p:txBody>
        </p:sp>
      </p:grpSp>
      <p:sp>
        <p:nvSpPr>
          <p:cNvPr id="24" name="Rectangle 23"/>
          <p:cNvSpPr/>
          <p:nvPr/>
        </p:nvSpPr>
        <p:spPr>
          <a:xfrm>
            <a:off x="4948" y="996117"/>
            <a:ext cx="12192001" cy="51954"/>
          </a:xfrm>
          <a:prstGeom prst="rect">
            <a:avLst/>
          </a:prstGeom>
          <a:solidFill>
            <a:srgbClr val="008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044203"/>
            <a:ext cx="6369629" cy="1135815"/>
          </a:xfrm>
          <a:prstGeom prst="rect">
            <a:avLst/>
          </a:prstGeom>
        </p:spPr>
      </p:pic>
      <p:sp>
        <p:nvSpPr>
          <p:cNvPr id="2" name="Rectangle 1"/>
          <p:cNvSpPr/>
          <p:nvPr/>
        </p:nvSpPr>
        <p:spPr>
          <a:xfrm>
            <a:off x="103961" y="3055100"/>
            <a:ext cx="6096000" cy="2290050"/>
          </a:xfrm>
          <a:prstGeom prst="rect">
            <a:avLst/>
          </a:prstGeom>
        </p:spPr>
        <p:txBody>
          <a:bodyPr>
            <a:spAutoFit/>
          </a:bodyPr>
          <a:lstStyle/>
          <a:p>
            <a:pPr algn="just">
              <a:lnSpc>
                <a:spcPct val="107000"/>
              </a:lnSpc>
              <a:spcAft>
                <a:spcPts val="800"/>
              </a:spcAft>
            </a:pP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Over </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500 </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supporters came together to raise awareness at the </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UCP of </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Long Island </a:t>
            </a:r>
            <a:r>
              <a:rPr lang="en-US" sz="1100" b="1" i="1"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Life Without Limits</a:t>
            </a:r>
            <a:r>
              <a:rPr lang="en-US" sz="1100" b="1"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5K Walk &amp; Wheel which was held on Saturday, October 5</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2019 </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at Belmont Lake State Park. The </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event raised </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over </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$63,000. </a:t>
            </a:r>
            <a:r>
              <a:rPr lang="en-US" sz="1100" dirty="0">
                <a:solidFill>
                  <a:srgbClr val="00535D"/>
                </a:solidFill>
                <a:latin typeface="Times New Roman" panose="02020603050405020304" pitchFamily="18" charset="0"/>
                <a:ea typeface="Calibri" panose="020F0502020204030204" pitchFamily="34" charset="0"/>
                <a:cs typeface="Times New Roman" panose="02020603050405020304" pitchFamily="18" charset="0"/>
              </a:rPr>
              <a:t>These funds will support the programs and services UCP of Long Island provides to children and adults with disabilities</a:t>
            </a:r>
            <a:r>
              <a:rPr lang="en-US" sz="1100" dirty="0" smtClean="0">
                <a:solidFill>
                  <a:srgbClr val="00535D"/>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1100" dirty="0" smtClean="0">
                <a:solidFill>
                  <a:srgbClr val="00535D"/>
                </a:solidFill>
                <a:latin typeface="Times New Roman" panose="02020603050405020304" pitchFamily="18" charset="0"/>
                <a:cs typeface="Times New Roman" panose="02020603050405020304" pitchFamily="18" charset="0"/>
              </a:rPr>
              <a:t>A </a:t>
            </a:r>
            <a:r>
              <a:rPr lang="en-US" sz="1100" dirty="0">
                <a:solidFill>
                  <a:srgbClr val="00535D"/>
                </a:solidFill>
                <a:latin typeface="Times New Roman" panose="02020603050405020304" pitchFamily="18" charset="0"/>
                <a:cs typeface="Times New Roman" panose="02020603050405020304" pitchFamily="18" charset="0"/>
              </a:rPr>
              <a:t>special thank you to Bethpage Federal Credit Union for continuing to support UCP-LI as Presenting Sponsor. </a:t>
            </a:r>
            <a:r>
              <a:rPr lang="en-US" sz="1100" dirty="0" smtClean="0">
                <a:solidFill>
                  <a:srgbClr val="00535D"/>
                </a:solidFill>
                <a:latin typeface="Times New Roman" panose="02020603050405020304" pitchFamily="18" charset="0"/>
                <a:cs typeface="Times New Roman" panose="02020603050405020304" pitchFamily="18" charset="0"/>
              </a:rPr>
              <a:t>UCP </a:t>
            </a:r>
            <a:r>
              <a:rPr lang="en-US" sz="1100" dirty="0">
                <a:solidFill>
                  <a:srgbClr val="00535D"/>
                </a:solidFill>
                <a:latin typeface="Times New Roman" panose="02020603050405020304" pitchFamily="18" charset="0"/>
                <a:cs typeface="Times New Roman" panose="02020603050405020304" pitchFamily="18" charset="0"/>
              </a:rPr>
              <a:t>is grateful to its other sponsors for support of this event: M&amp;T Bank, </a:t>
            </a:r>
            <a:r>
              <a:rPr lang="en-US" sz="1100" dirty="0" smtClean="0">
                <a:solidFill>
                  <a:srgbClr val="00535D"/>
                </a:solidFill>
                <a:latin typeface="Times New Roman" panose="02020603050405020304" pitchFamily="18" charset="0"/>
                <a:cs typeface="Times New Roman" panose="02020603050405020304" pitchFamily="18" charset="0"/>
              </a:rPr>
              <a:t>Allergan, </a:t>
            </a:r>
            <a:r>
              <a:rPr lang="en-US" sz="1100" dirty="0">
                <a:solidFill>
                  <a:srgbClr val="00535D"/>
                </a:solidFill>
                <a:latin typeface="Times New Roman" panose="02020603050405020304" pitchFamily="18" charset="0"/>
                <a:cs typeface="Times New Roman" panose="02020603050405020304" pitchFamily="18" charset="0"/>
              </a:rPr>
              <a:t>People’s United Bank and Home Medical Equipment.  A special thank you to the Honor Society of Selden Middle School for once again holding a trivia contest in support of the UCP-LI 5K Walk &amp; Wheel.  The students raised </a:t>
            </a:r>
            <a:r>
              <a:rPr lang="en-US" sz="1100" dirty="0" smtClean="0">
                <a:solidFill>
                  <a:srgbClr val="00535D"/>
                </a:solidFill>
                <a:latin typeface="Times New Roman" panose="02020603050405020304" pitchFamily="18" charset="0"/>
                <a:cs typeface="Times New Roman" panose="02020603050405020304" pitchFamily="18" charset="0"/>
              </a:rPr>
              <a:t>over $1400.</a:t>
            </a:r>
            <a:r>
              <a:rPr lang="en-US" sz="1100" dirty="0">
                <a:solidFill>
                  <a:srgbClr val="00535D"/>
                </a:solidFill>
                <a:latin typeface="Times New Roman" panose="02020603050405020304" pitchFamily="18" charset="0"/>
                <a:cs typeface="Times New Roman" panose="02020603050405020304" pitchFamily="18" charset="0"/>
              </a:rPr>
              <a:t>  Also our thanks to Bagel Chalet, Driscoll Foods and W.B. Mason for providing the food and drinks.</a:t>
            </a:r>
          </a:p>
          <a:p>
            <a:pPr algn="just">
              <a:lnSpc>
                <a:spcPct val="107000"/>
              </a:lnSpc>
              <a:spcAft>
                <a:spcPts val="800"/>
              </a:spcAft>
            </a:pPr>
            <a:endParaRPr lang="en-US" sz="1100" dirty="0">
              <a:solidFill>
                <a:srgbClr val="00535D"/>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3485" y="1164878"/>
            <a:ext cx="4172264" cy="27153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3485" y="3943582"/>
            <a:ext cx="2476167" cy="1650778"/>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3510"/>
          <a:stretch/>
        </p:blipFill>
        <p:spPr>
          <a:xfrm>
            <a:off x="9179652" y="4947052"/>
            <a:ext cx="2059792" cy="1795265"/>
          </a:xfrm>
          <a:prstGeom prst="rect">
            <a:avLst/>
          </a:prstGeom>
        </p:spPr>
      </p:pic>
    </p:spTree>
    <p:extLst>
      <p:ext uri="{BB962C8B-B14F-4D97-AF65-F5344CB8AC3E}">
        <p14:creationId xmlns:p14="http://schemas.microsoft.com/office/powerpoint/2010/main" val="36341239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36044</TotalTime>
  <Words>2733</Words>
  <Application>Microsoft Office PowerPoint</Application>
  <PresentationFormat>Widescreen</PresentationFormat>
  <Paragraphs>491</Paragraphs>
  <Slides>17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Calibri</vt:lpstr>
      <vt:lpstr>Calisto MT</vt:lpstr>
      <vt:lpstr>Felix Titling</vt:lpstr>
      <vt:lpstr>Imprint MT Shadow</vt:lpstr>
      <vt:lpstr>Kunstler Script</vt:lpstr>
      <vt:lpstr>MS Sans Serif</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Ekizian, Lindsay</dc:creator>
  <cp:lastModifiedBy>Schramm, Camille</cp:lastModifiedBy>
  <cp:revision>545</cp:revision>
  <cp:lastPrinted>2020-06-18T18:40:04Z</cp:lastPrinted>
  <dcterms:created xsi:type="dcterms:W3CDTF">2018-04-16T16:08:07Z</dcterms:created>
  <dcterms:modified xsi:type="dcterms:W3CDTF">2020-06-18T18:44:22Z</dcterms:modified>
</cp:coreProperties>
</file>